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Roboto"/>
      <p:regular r:id="rId87"/>
      <p:bold r:id="rId88"/>
      <p:italic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56C5A9C-4D36-4CA1-8879-C7FFDF5AF250}">
  <a:tblStyle styleId="{E56C5A9C-4D36-4CA1-8879-C7FFDF5AF2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Roboto-bold.fntdata"/><Relationship Id="rId43" Type="http://schemas.openxmlformats.org/officeDocument/2006/relationships/slide" Target="slides/slide37.xml"/><Relationship Id="rId87" Type="http://schemas.openxmlformats.org/officeDocument/2006/relationships/font" Target="fonts/Roboto-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OpenSans-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regular.fntdata"/><Relationship Id="rId90" Type="http://schemas.openxmlformats.org/officeDocument/2006/relationships/font" Target="fonts/Roboto-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a469d5860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a469d58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a469d586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a469d586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a469d586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a469d586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a469d586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a469d586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a469d586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a469d586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a469d586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a469d586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a469d586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a469d586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a469d586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a469d586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a469d586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a469d586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a469d586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a469d586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a629601cd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a629601cd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a418591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a418591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a629601cd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a629601cd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83adc6d1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83adc6d1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a469d586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a469d586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3adc6d1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3adc6d1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83adc6d1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83adc6d1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3adc6d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3adc6d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3adc6d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3adc6d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83adc6d1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3adc6d1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83adc6d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83adc6d1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83adc6d1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83adc6d1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a629601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a629601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3adc6d1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3adc6d1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3adc6d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3adc6d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83adc6d1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83adc6d1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3adc6d1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3adc6d1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3adc6d1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3adc6d1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83adc6d1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83adc6d1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83adc6d1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83adc6d1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a629601cd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a629601cd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a629601cd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a629601cd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a629601cd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a629601cd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a469d586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a469d586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a629601cd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a629601cd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a629601cd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a629601cd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a629601cd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a629601cd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a629601cd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a629601cd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a629601cd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a629601cd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a629601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a629601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a629601c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a629601c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a629601c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a629601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a629601c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a629601c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a629601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a629601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3adc6d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3adc6d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a629601c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a629601c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a469d586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a469d586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a469d586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a469d586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a469d586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a469d586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a469d586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a469d586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a469d586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a469d586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a629601cd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a629601cd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a469d586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a469d586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a629601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a62960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a629601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a629601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a469d586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a469d586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a629601c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a629601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a629601cd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a629601cd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a629601c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a629601c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a629601c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a629601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a629601c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a629601c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a629601cd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a629601cd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a629601cd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a629601cd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a629601cd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a629601cd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a629601cd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a629601cd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a629601c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a629601c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a469d586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a469d586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a629601c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a629601c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a629601c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a629601c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5a629601c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a629601c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a629601cd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a629601c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a629601cd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a629601cd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a629601cd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a629601cd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a629601cd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a629601cd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a629601c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a629601c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a629601cd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a629601cd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a629601cd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a629601c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a469d586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a469d586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4a469d5860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a469d58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a469d586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a469d586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Google Shape;72;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 name="Shape 73"/>
        <p:cNvGrpSpPr/>
        <p:nvPr/>
      </p:nvGrpSpPr>
      <p:grpSpPr>
        <a:xfrm>
          <a:off x="0" y="0"/>
          <a:ext cx="0" cy="0"/>
          <a:chOff x="0" y="0"/>
          <a:chExt cx="0" cy="0"/>
        </a:xfrm>
      </p:grpSpPr>
      <p:grpSp>
        <p:nvGrpSpPr>
          <p:cNvPr id="74" name="Google Shape;74;p16"/>
          <p:cNvGrpSpPr/>
          <p:nvPr/>
        </p:nvGrpSpPr>
        <p:grpSpPr>
          <a:xfrm>
            <a:off x="0" y="3903669"/>
            <a:ext cx="9144000" cy="1239925"/>
            <a:chOff x="0" y="3903669"/>
            <a:chExt cx="9144000" cy="1239925"/>
          </a:xfrm>
        </p:grpSpPr>
        <p:sp>
          <p:nvSpPr>
            <p:cNvPr id="75" name="Google Shape;75;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6"/>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95" name="Shape 95"/>
        <p:cNvGrpSpPr/>
        <p:nvPr/>
      </p:nvGrpSpPr>
      <p:grpSpPr>
        <a:xfrm>
          <a:off x="0" y="0"/>
          <a:ext cx="0" cy="0"/>
          <a:chOff x="0" y="0"/>
          <a:chExt cx="0" cy="0"/>
        </a:xfrm>
      </p:grpSpPr>
      <p:grpSp>
        <p:nvGrpSpPr>
          <p:cNvPr id="96" name="Google Shape;96;p20"/>
          <p:cNvGrpSpPr/>
          <p:nvPr/>
        </p:nvGrpSpPr>
        <p:grpSpPr>
          <a:xfrm>
            <a:off x="6098378" y="5"/>
            <a:ext cx="3045625" cy="2030570"/>
            <a:chOff x="6098378" y="5"/>
            <a:chExt cx="3045625" cy="2030570"/>
          </a:xfrm>
        </p:grpSpPr>
        <p:sp>
          <p:nvSpPr>
            <p:cNvPr id="97" name="Google Shape;97;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2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3" name="Google Shape;103;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7" name="Google Shape;107;p21"/>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Google Shape;108;p21"/>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0" name="Google Shape;110;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1" name="Shape 111"/>
        <p:cNvGrpSpPr/>
        <p:nvPr/>
      </p:nvGrpSpPr>
      <p:grpSpPr>
        <a:xfrm>
          <a:off x="0" y="0"/>
          <a:ext cx="0" cy="0"/>
          <a:chOff x="0" y="0"/>
          <a:chExt cx="0" cy="0"/>
        </a:xfrm>
      </p:grpSpPr>
      <p:sp>
        <p:nvSpPr>
          <p:cNvPr id="112" name="Google Shape;112;p22"/>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3" name="Google Shape;113;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Google Shape;115;p23"/>
          <p:cNvGrpSpPr/>
          <p:nvPr/>
        </p:nvGrpSpPr>
        <p:grpSpPr>
          <a:xfrm>
            <a:off x="6098378" y="5"/>
            <a:ext cx="3045625" cy="2030570"/>
            <a:chOff x="6098378" y="5"/>
            <a:chExt cx="3045625" cy="2030570"/>
          </a:xfrm>
        </p:grpSpPr>
        <p:sp>
          <p:nvSpPr>
            <p:cNvPr id="116" name="Google Shape;116;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22" name="Google Shape;122;p23"/>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23" name="Google Shape;123;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ctrTitle"/>
          </p:nvPr>
        </p:nvSpPr>
        <p:spPr>
          <a:xfrm>
            <a:off x="633800" y="1554075"/>
            <a:ext cx="7885800" cy="13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Threat Intelligence</a:t>
            </a:r>
            <a:endParaRPr sz="3600"/>
          </a:p>
          <a:p>
            <a:pPr indent="0" lvl="0" marL="0" rtl="0" algn="ctr">
              <a:spcBef>
                <a:spcPts val="0"/>
              </a:spcBef>
              <a:spcAft>
                <a:spcPts val="0"/>
              </a:spcAft>
              <a:buNone/>
            </a:pPr>
            <a:r>
              <a:t/>
            </a:r>
            <a:endParaRPr sz="3600"/>
          </a:p>
        </p:txBody>
      </p:sp>
      <p:pic>
        <p:nvPicPr>
          <p:cNvPr id="131" name="Google Shape;131;p25"/>
          <p:cNvPicPr preferRelativeResize="0"/>
          <p:nvPr/>
        </p:nvPicPr>
        <p:blipFill>
          <a:blip r:embed="rId3">
            <a:alphaModFix/>
          </a:blip>
          <a:stretch>
            <a:fillRect/>
          </a:stretch>
        </p:blipFill>
        <p:spPr>
          <a:xfrm>
            <a:off x="122225" y="179625"/>
            <a:ext cx="786200" cy="1051711"/>
          </a:xfrm>
          <a:prstGeom prst="rect">
            <a:avLst/>
          </a:prstGeom>
          <a:noFill/>
          <a:ln>
            <a:noFill/>
          </a:ln>
        </p:spPr>
      </p:pic>
      <p:sp>
        <p:nvSpPr>
          <p:cNvPr id="132" name="Google Shape;132;p25"/>
          <p:cNvSpPr txBox="1"/>
          <p:nvPr>
            <p:ph type="ctrTitle"/>
          </p:nvPr>
        </p:nvSpPr>
        <p:spPr>
          <a:xfrm>
            <a:off x="984625" y="255825"/>
            <a:ext cx="3305700" cy="88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4A86E8"/>
                </a:solidFill>
              </a:rPr>
              <a:t>VJTI</a:t>
            </a:r>
            <a:endParaRPr b="1" sz="1200">
              <a:solidFill>
                <a:srgbClr val="4A86E8"/>
              </a:solidFill>
            </a:endParaRPr>
          </a:p>
          <a:p>
            <a:pPr indent="0" lvl="0" marL="0" rtl="0" algn="l">
              <a:spcBef>
                <a:spcPts val="0"/>
              </a:spcBef>
              <a:spcAft>
                <a:spcPts val="0"/>
              </a:spcAft>
              <a:buNone/>
            </a:pPr>
            <a:r>
              <a:rPr lang="en" sz="1200">
                <a:solidFill>
                  <a:srgbClr val="4A86E8"/>
                </a:solidFill>
              </a:rPr>
              <a:t>Veermata Jijabai Technological Institute</a:t>
            </a:r>
            <a:endParaRPr sz="1200">
              <a:solidFill>
                <a:srgbClr val="4A86E8"/>
              </a:solidFill>
            </a:endParaRPr>
          </a:p>
          <a:p>
            <a:pPr indent="0" lvl="0" marL="0" rtl="0" algn="l">
              <a:spcBef>
                <a:spcPts val="0"/>
              </a:spcBef>
              <a:spcAft>
                <a:spcPts val="0"/>
              </a:spcAft>
              <a:buNone/>
            </a:pPr>
            <a:r>
              <a:rPr lang="en" sz="1100">
                <a:solidFill>
                  <a:srgbClr val="4A86E8"/>
                </a:solidFill>
              </a:rPr>
              <a:t>H. R. Mahajani Marg, Matunga, Mumbai 400019</a:t>
            </a:r>
            <a:endParaRPr sz="1100">
              <a:solidFill>
                <a:srgbClr val="4A86E8"/>
              </a:solidFill>
            </a:endParaRPr>
          </a:p>
          <a:p>
            <a:pPr indent="0" lvl="0" marL="0" rtl="0" algn="l">
              <a:spcBef>
                <a:spcPts val="0"/>
              </a:spcBef>
              <a:spcAft>
                <a:spcPts val="0"/>
              </a:spcAft>
              <a:buNone/>
            </a:pPr>
            <a:r>
              <a:rPr lang="en" sz="1100">
                <a:solidFill>
                  <a:srgbClr val="4A86E8"/>
                </a:solidFill>
              </a:rPr>
              <a:t>www.vjti.ac.in</a:t>
            </a:r>
            <a:endParaRPr sz="1100">
              <a:solidFill>
                <a:srgbClr val="4A86E8"/>
              </a:solidFill>
            </a:endParaRPr>
          </a:p>
        </p:txBody>
      </p:sp>
      <p:graphicFrame>
        <p:nvGraphicFramePr>
          <p:cNvPr id="133" name="Google Shape;133;p25"/>
          <p:cNvGraphicFramePr/>
          <p:nvPr/>
        </p:nvGraphicFramePr>
        <p:xfrm>
          <a:off x="952500" y="3008825"/>
          <a:ext cx="3000000" cy="3000000"/>
        </p:xfrm>
        <a:graphic>
          <a:graphicData uri="http://schemas.openxmlformats.org/drawingml/2006/table">
            <a:tbl>
              <a:tblPr>
                <a:noFill/>
                <a:tableStyleId>{E56C5A9C-4D36-4CA1-8879-C7FFDF5AF250}</a:tableStyleId>
              </a:tblPr>
              <a:tblGrid>
                <a:gridCol w="3619500"/>
                <a:gridCol w="3619500"/>
              </a:tblGrid>
              <a:tr h="381000">
                <a:tc>
                  <a:txBody>
                    <a:bodyPr>
                      <a:noAutofit/>
                    </a:bodyPr>
                    <a:lstStyle/>
                    <a:p>
                      <a:pPr indent="0" lvl="0" marL="0" rtl="0" algn="ctr">
                        <a:spcBef>
                          <a:spcPts val="0"/>
                        </a:spcBef>
                        <a:spcAft>
                          <a:spcPts val="0"/>
                        </a:spcAft>
                        <a:buNone/>
                      </a:pPr>
                      <a:r>
                        <a:rPr lang="en">
                          <a:solidFill>
                            <a:schemeClr val="dk1"/>
                          </a:solidFill>
                        </a:rPr>
                        <a:t>Rahul Rade</a:t>
                      </a:r>
                      <a:endParaRPr/>
                    </a:p>
                    <a:p>
                      <a:pPr indent="0" lvl="0" marL="0" rtl="0" algn="ctr">
                        <a:spcBef>
                          <a:spcPts val="0"/>
                        </a:spcBef>
                        <a:spcAft>
                          <a:spcPts val="0"/>
                        </a:spcAft>
                        <a:buNone/>
                      </a:pPr>
                      <a:r>
                        <a:rPr lang="en" sz="1200"/>
                        <a:t>Department of Electrical Engineering,</a:t>
                      </a:r>
                      <a:endParaRPr sz="1200"/>
                    </a:p>
                    <a:p>
                      <a:pPr indent="0" lvl="0" marL="0" rtl="0" algn="ctr">
                        <a:spcBef>
                          <a:spcPts val="0"/>
                        </a:spcBef>
                        <a:spcAft>
                          <a:spcPts val="0"/>
                        </a:spcAft>
                        <a:buNone/>
                      </a:pPr>
                      <a:r>
                        <a:rPr lang="en" sz="1200"/>
                        <a:t>Veermata Jijabai Technological Institute</a:t>
                      </a:r>
                      <a:endParaRPr sz="1200"/>
                    </a:p>
                    <a:p>
                      <a:pPr indent="0" lvl="0" marL="0" rtl="0" algn="ctr">
                        <a:spcBef>
                          <a:spcPts val="0"/>
                        </a:spcBef>
                        <a:spcAft>
                          <a:spcPts val="0"/>
                        </a:spcAft>
                        <a:buClr>
                          <a:schemeClr val="dk1"/>
                        </a:buClr>
                        <a:buSzPts val="1100"/>
                        <a:buFont typeface="Arial"/>
                        <a:buNone/>
                      </a:pPr>
                      <a:r>
                        <a:rPr i="1" lang="en" sz="1200">
                          <a:solidFill>
                            <a:schemeClr val="dk1"/>
                          </a:solidFill>
                        </a:rPr>
                        <a:t>rsrade_b15@el.vjti.ac.in</a:t>
                      </a:r>
                      <a:endParaRPr i="1"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Soham Deshmukh</a:t>
                      </a:r>
                      <a:endParaRPr/>
                    </a:p>
                    <a:p>
                      <a:pPr indent="0" lvl="0" marL="0" rtl="0" algn="ctr">
                        <a:spcBef>
                          <a:spcPts val="0"/>
                        </a:spcBef>
                        <a:spcAft>
                          <a:spcPts val="0"/>
                        </a:spcAft>
                        <a:buClr>
                          <a:schemeClr val="dk1"/>
                        </a:buClr>
                        <a:buSzPts val="1100"/>
                        <a:buFont typeface="Arial"/>
                        <a:buNone/>
                      </a:pPr>
                      <a:r>
                        <a:rPr lang="en" sz="1200">
                          <a:solidFill>
                            <a:schemeClr val="dk1"/>
                          </a:solidFill>
                        </a:rPr>
                        <a:t>Department of Electrical Engineering,</a:t>
                      </a:r>
                      <a:endParaRPr sz="1200">
                        <a:solidFill>
                          <a:schemeClr val="dk1"/>
                        </a:solidFill>
                      </a:endParaRPr>
                    </a:p>
                    <a:p>
                      <a:pPr indent="0" lvl="0" marL="0" rtl="0" algn="ctr">
                        <a:spcBef>
                          <a:spcPts val="0"/>
                        </a:spcBef>
                        <a:spcAft>
                          <a:spcPts val="0"/>
                        </a:spcAft>
                        <a:buNone/>
                      </a:pPr>
                      <a:r>
                        <a:rPr lang="en" sz="1200">
                          <a:solidFill>
                            <a:schemeClr val="dk1"/>
                          </a:solidFill>
                        </a:rPr>
                        <a:t>Veermata Jijabai Technological Institute</a:t>
                      </a:r>
                      <a:endParaRPr sz="1200">
                        <a:solidFill>
                          <a:schemeClr val="dk1"/>
                        </a:solidFill>
                      </a:endParaRPr>
                    </a:p>
                    <a:p>
                      <a:pPr indent="0" lvl="0" marL="0" rtl="0" algn="ctr">
                        <a:spcBef>
                          <a:spcPts val="0"/>
                        </a:spcBef>
                        <a:spcAft>
                          <a:spcPts val="0"/>
                        </a:spcAft>
                        <a:buNone/>
                      </a:pPr>
                      <a:r>
                        <a:rPr i="1" lang="en" sz="1200">
                          <a:solidFill>
                            <a:schemeClr val="dk1"/>
                          </a:solidFill>
                        </a:rPr>
                        <a:t>ssdeshmukh_b15@el.vjti.ac.in</a:t>
                      </a:r>
                      <a:endParaRPr i="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4" name="Google Shape;134;p25"/>
          <p:cNvSpPr txBox="1"/>
          <p:nvPr>
            <p:ph type="ctrTitle"/>
          </p:nvPr>
        </p:nvSpPr>
        <p:spPr>
          <a:xfrm>
            <a:off x="4989850" y="264925"/>
            <a:ext cx="3201900" cy="88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000000"/>
                </a:solidFill>
              </a:rPr>
              <a:t>Centre of Excellence (CoE) in</a:t>
            </a:r>
            <a:endParaRPr sz="1200">
              <a:solidFill>
                <a:srgbClr val="000000"/>
              </a:solidFill>
            </a:endParaRPr>
          </a:p>
          <a:p>
            <a:pPr indent="0" lvl="0" marL="0" rtl="0" algn="ctr">
              <a:spcBef>
                <a:spcPts val="0"/>
              </a:spcBef>
              <a:spcAft>
                <a:spcPts val="0"/>
              </a:spcAft>
              <a:buClr>
                <a:schemeClr val="dk1"/>
              </a:buClr>
              <a:buSzPts val="1100"/>
              <a:buFont typeface="Arial"/>
              <a:buNone/>
            </a:pPr>
            <a:r>
              <a:rPr lang="en" sz="1200">
                <a:solidFill>
                  <a:srgbClr val="000000"/>
                </a:solidFill>
              </a:rPr>
              <a:t>Complex &amp; Nonlinear Dynamical Systems (CNDS)</a:t>
            </a:r>
            <a:endParaRPr sz="1200">
              <a:solidFill>
                <a:srgbClr val="000000"/>
              </a:solidFill>
            </a:endParaRPr>
          </a:p>
          <a:p>
            <a:pPr indent="0" lvl="0" marL="0" rtl="0" algn="ctr">
              <a:spcBef>
                <a:spcPts val="0"/>
              </a:spcBef>
              <a:spcAft>
                <a:spcPts val="0"/>
              </a:spcAft>
              <a:buNone/>
            </a:pPr>
            <a:r>
              <a:rPr lang="en" sz="1100">
                <a:solidFill>
                  <a:srgbClr val="000000"/>
                </a:solidFill>
              </a:rPr>
              <a:t>VJTI, Matunga, Mumbai-400019</a:t>
            </a:r>
            <a:endParaRPr sz="1100">
              <a:solidFill>
                <a:srgbClr val="000000"/>
              </a:solidFill>
            </a:endParaRPr>
          </a:p>
        </p:txBody>
      </p:sp>
      <p:pic>
        <p:nvPicPr>
          <p:cNvPr id="135" name="Google Shape;135;p25"/>
          <p:cNvPicPr preferRelativeResize="0"/>
          <p:nvPr/>
        </p:nvPicPr>
        <p:blipFill>
          <a:blip r:embed="rId4">
            <a:alphaModFix/>
          </a:blip>
          <a:stretch>
            <a:fillRect/>
          </a:stretch>
        </p:blipFill>
        <p:spPr>
          <a:xfrm>
            <a:off x="8191500" y="170450"/>
            <a:ext cx="786384" cy="1051560"/>
          </a:xfrm>
          <a:prstGeom prst="rect">
            <a:avLst/>
          </a:prstGeom>
          <a:noFill/>
          <a:ln>
            <a:noFill/>
          </a:ln>
        </p:spPr>
      </p:pic>
      <p:graphicFrame>
        <p:nvGraphicFramePr>
          <p:cNvPr id="136" name="Google Shape;136;p25"/>
          <p:cNvGraphicFramePr/>
          <p:nvPr/>
        </p:nvGraphicFramePr>
        <p:xfrm>
          <a:off x="908425" y="4096550"/>
          <a:ext cx="3000000" cy="3000000"/>
        </p:xfrm>
        <a:graphic>
          <a:graphicData uri="http://schemas.openxmlformats.org/drawingml/2006/table">
            <a:tbl>
              <a:tblPr>
                <a:noFill/>
                <a:tableStyleId>{E56C5A9C-4D36-4CA1-8879-C7FFDF5AF250}</a:tableStyleId>
              </a:tblPr>
              <a:tblGrid>
                <a:gridCol w="3751450"/>
                <a:gridCol w="3531875"/>
              </a:tblGrid>
              <a:tr h="381000">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Ruturaj Nene</a:t>
                      </a:r>
                      <a:endParaRPr>
                        <a:solidFill>
                          <a:schemeClr val="dk1"/>
                        </a:solidFill>
                      </a:endParaRPr>
                    </a:p>
                    <a:p>
                      <a:pPr indent="0" lvl="0" marL="0" rtl="0" algn="ctr">
                        <a:spcBef>
                          <a:spcPts val="0"/>
                        </a:spcBef>
                        <a:spcAft>
                          <a:spcPts val="0"/>
                        </a:spcAft>
                        <a:buNone/>
                      </a:pPr>
                      <a:r>
                        <a:rPr lang="en" sz="1200">
                          <a:solidFill>
                            <a:schemeClr val="dk1"/>
                          </a:solidFill>
                        </a:rPr>
                        <a:t>Department of Electrical Engg.</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VJTI</a:t>
                      </a:r>
                      <a:endParaRPr sz="1200">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Ajay Unny</a:t>
                      </a:r>
                      <a:endParaRPr>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Department of Electrical Engg.</a:t>
                      </a:r>
                      <a:endParaRPr sz="1200">
                        <a:solidFill>
                          <a:schemeClr val="dk1"/>
                        </a:solidFill>
                      </a:endParaRPr>
                    </a:p>
                    <a:p>
                      <a:pPr indent="0" lvl="0" marL="0" rtl="0" algn="ctr">
                        <a:spcBef>
                          <a:spcPts val="0"/>
                        </a:spcBef>
                        <a:spcAft>
                          <a:spcPts val="0"/>
                        </a:spcAft>
                        <a:buNone/>
                      </a:pPr>
                      <a:r>
                        <a:rPr lang="en" sz="1200">
                          <a:solidFill>
                            <a:schemeClr val="dk1"/>
                          </a:solidFill>
                        </a:rPr>
                        <a:t>VJTI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Cowrie Honeypot Logs</a:t>
            </a:r>
            <a:endParaRPr/>
          </a:p>
        </p:txBody>
      </p:sp>
      <p:sp>
        <p:nvSpPr>
          <p:cNvPr id="189" name="Google Shape;18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C6C6C"/>
              </a:buClr>
              <a:buSzPts val="1800"/>
              <a:buChar char="●"/>
            </a:pPr>
            <a:r>
              <a:rPr lang="en">
                <a:solidFill>
                  <a:srgbClr val="6C6C6C"/>
                </a:solidFill>
                <a:highlight>
                  <a:srgbClr val="FFFFFF"/>
                </a:highlight>
              </a:rPr>
              <a:t>Medium interaction SSH and Telnet honeypot designed to log brute force attacks and the shell interaction performed by the attacker.</a:t>
            </a:r>
            <a:endParaRPr>
              <a:solidFill>
                <a:srgbClr val="6C6C6C"/>
              </a:solidFill>
              <a:highlight>
                <a:srgbClr val="FFFFFF"/>
              </a:highlight>
            </a:endParaRPr>
          </a:p>
          <a:p>
            <a:pPr indent="0" lvl="0" marL="457200" marR="0" rtl="0" algn="l">
              <a:lnSpc>
                <a:spcPct val="115000"/>
              </a:lnSpc>
              <a:spcBef>
                <a:spcPts val="0"/>
              </a:spcBef>
              <a:spcAft>
                <a:spcPts val="0"/>
              </a:spcAft>
              <a:buNone/>
            </a:pPr>
            <a:r>
              <a:t/>
            </a:r>
            <a:endParaRPr>
              <a:solidFill>
                <a:srgbClr val="6C6C6C"/>
              </a:solidFill>
              <a:highlight>
                <a:srgbClr val="FFFFFF"/>
              </a:highlight>
            </a:endParaRPr>
          </a:p>
          <a:p>
            <a:pPr indent="-342900" lvl="0" marL="457200" marR="0" rtl="0" algn="l">
              <a:lnSpc>
                <a:spcPct val="115000"/>
              </a:lnSpc>
              <a:spcBef>
                <a:spcPts val="0"/>
              </a:spcBef>
              <a:spcAft>
                <a:spcPts val="0"/>
              </a:spcAft>
              <a:buClr>
                <a:srgbClr val="6C6C6C"/>
              </a:buClr>
              <a:buSzPts val="1800"/>
              <a:buChar char="●"/>
            </a:pPr>
            <a:r>
              <a:rPr lang="en">
                <a:solidFill>
                  <a:srgbClr val="6C6C6C"/>
                </a:solidFill>
                <a:highlight>
                  <a:srgbClr val="FFFFFF"/>
                </a:highlight>
              </a:rPr>
              <a:t>Provides a f</a:t>
            </a:r>
            <a:r>
              <a:rPr lang="en">
                <a:solidFill>
                  <a:srgbClr val="6C6C6C"/>
                </a:solidFill>
                <a:highlight>
                  <a:srgbClr val="FFFFFF"/>
                </a:highlight>
              </a:rPr>
              <a:t>ake filesystem with the ability to add/remove files. </a:t>
            </a:r>
            <a:endParaRPr>
              <a:solidFill>
                <a:srgbClr val="6C6C6C"/>
              </a:solidFill>
              <a:highlight>
                <a:srgbClr val="FFFFFF"/>
              </a:highlight>
            </a:endParaRPr>
          </a:p>
          <a:p>
            <a:pPr indent="0" lvl="0" marL="0" marR="0" rtl="0" algn="l">
              <a:lnSpc>
                <a:spcPct val="115000"/>
              </a:lnSpc>
              <a:spcBef>
                <a:spcPts val="0"/>
              </a:spcBef>
              <a:spcAft>
                <a:spcPts val="0"/>
              </a:spcAft>
              <a:buNone/>
            </a:pPr>
            <a:r>
              <a:t/>
            </a:r>
            <a:endParaRPr>
              <a:solidFill>
                <a:srgbClr val="6C6C6C"/>
              </a:solidFill>
              <a:highlight>
                <a:srgbClr val="FFFFFF"/>
              </a:highlight>
            </a:endParaRPr>
          </a:p>
          <a:p>
            <a:pPr indent="-342900" lvl="0" marL="457200" rtl="0" algn="l">
              <a:spcBef>
                <a:spcPts val="0"/>
              </a:spcBef>
              <a:spcAft>
                <a:spcPts val="0"/>
              </a:spcAft>
              <a:buClr>
                <a:srgbClr val="6C6C6C"/>
              </a:buClr>
              <a:buSzPts val="1800"/>
              <a:buChar char="●"/>
            </a:pPr>
            <a:r>
              <a:rPr lang="en">
                <a:solidFill>
                  <a:srgbClr val="6C6C6C"/>
                </a:solidFill>
                <a:highlight>
                  <a:srgbClr val="FFFFFF"/>
                </a:highlight>
              </a:rPr>
              <a:t>Cowrie saves files downloaded with wget/curl or uploaded with SFTP and scp for later inspection.</a:t>
            </a:r>
            <a:endParaRPr>
              <a:solidFill>
                <a:srgbClr val="6C6C6C"/>
              </a:solidFill>
              <a:highlight>
                <a:srgbClr val="FFFFFF"/>
              </a:highlight>
            </a:endParaRPr>
          </a:p>
          <a:p>
            <a:pPr indent="0" lvl="0" marL="457200" marR="0" rtl="0" algn="l">
              <a:lnSpc>
                <a:spcPct val="115000"/>
              </a:lnSpc>
              <a:spcBef>
                <a:spcPts val="0"/>
              </a:spcBef>
              <a:spcAft>
                <a:spcPts val="0"/>
              </a:spcAft>
              <a:buNone/>
            </a:pPr>
            <a:r>
              <a:t/>
            </a:r>
            <a:endParaRPr>
              <a:solidFill>
                <a:srgbClr val="6C6C6C"/>
              </a:solidFill>
              <a:highlight>
                <a:srgbClr val="FFFFFF"/>
              </a:highlight>
            </a:endParaRPr>
          </a:p>
          <a:p>
            <a:pPr indent="-342900" lvl="0" marL="457200" rtl="0" algn="l">
              <a:spcBef>
                <a:spcPts val="0"/>
              </a:spcBef>
              <a:spcAft>
                <a:spcPts val="0"/>
              </a:spcAft>
              <a:buClr>
                <a:srgbClr val="6C6C6C"/>
              </a:buClr>
              <a:buSzPts val="1800"/>
              <a:buChar char="●"/>
            </a:pPr>
            <a:r>
              <a:rPr lang="en">
                <a:solidFill>
                  <a:srgbClr val="6C6C6C"/>
                </a:solidFill>
                <a:highlight>
                  <a:srgbClr val="FFFFFF"/>
                </a:highlight>
              </a:rPr>
              <a:t>Logging of direct-tcp connection attempts (ssh proxying)</a:t>
            </a:r>
            <a:endParaRPr>
              <a:solidFill>
                <a:srgbClr val="6C6C6C"/>
              </a:solidFill>
              <a:highlight>
                <a:srgbClr val="FFFFFF"/>
              </a:highlight>
            </a:endParaRPr>
          </a:p>
          <a:p>
            <a:pPr indent="0" lvl="0" marL="457200" rtl="0" algn="l">
              <a:spcBef>
                <a:spcPts val="0"/>
              </a:spcBef>
              <a:spcAft>
                <a:spcPts val="0"/>
              </a:spcAft>
              <a:buNone/>
            </a:pPr>
            <a:r>
              <a:t/>
            </a:r>
            <a:endParaRPr>
              <a:solidFill>
                <a:srgbClr val="6C6C6C"/>
              </a:solidFill>
              <a:highlight>
                <a:srgbClr val="FFFFFF"/>
              </a:highlight>
            </a:endParaRPr>
          </a:p>
          <a:p>
            <a:pPr indent="-342900" lvl="0" marL="457200" rtl="0" algn="l">
              <a:spcBef>
                <a:spcPts val="0"/>
              </a:spcBef>
              <a:spcAft>
                <a:spcPts val="0"/>
              </a:spcAft>
              <a:buClr>
                <a:srgbClr val="6C6C6C"/>
              </a:buClr>
              <a:buSzPts val="1800"/>
              <a:buChar char="●"/>
            </a:pPr>
            <a:r>
              <a:rPr lang="en">
                <a:solidFill>
                  <a:srgbClr val="6C6C6C"/>
                </a:solidFill>
                <a:highlight>
                  <a:srgbClr val="FFFFFF"/>
                </a:highlight>
              </a:rPr>
              <a:t>Logging in JSON format</a:t>
            </a:r>
            <a:endParaRPr>
              <a:solidFill>
                <a:srgbClr val="6C6C6C"/>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Cowrie Honeypot Logs</a:t>
            </a:r>
            <a:endParaRPr/>
          </a:p>
        </p:txBody>
      </p:sp>
      <p:sp>
        <p:nvSpPr>
          <p:cNvPr id="195" name="Google Shape;19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6C6C"/>
                </a:solidFill>
                <a:highlight>
                  <a:srgbClr val="FFFFFF"/>
                </a:highlight>
              </a:rPr>
              <a:t>{	</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"eventid": "cowrie.client.version",</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"timestamp": "2017-07-03T18:30:08.235671Z",</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"session": "577076dfb79e",</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"message": "Remote SSH version: SSH-2.0-PUTTY",</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"system": "HoneyPotSSHTransport,523,116.31.116.16",</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"isError": 0,</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"src_ip": "116.31.116.16",</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"version": "SSH-2.0-PUTTY",</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“dst_ip”: “10.10.0.13”,</a:t>
            </a:r>
            <a:endParaRPr>
              <a:solidFill>
                <a:srgbClr val="6C6C6C"/>
              </a:solidFill>
              <a:highlight>
                <a:srgbClr val="FFFFFF"/>
              </a:highlight>
            </a:endParaRPr>
          </a:p>
          <a:p>
            <a:pPr indent="457200" lvl="0" marL="0" rtl="0" algn="l">
              <a:spcBef>
                <a:spcPts val="0"/>
              </a:spcBef>
              <a:spcAft>
                <a:spcPts val="0"/>
              </a:spcAft>
              <a:buClr>
                <a:schemeClr val="dk1"/>
              </a:buClr>
              <a:buSzPts val="1100"/>
              <a:buFont typeface="Arial"/>
              <a:buNone/>
            </a:pPr>
            <a:r>
              <a:rPr lang="en">
                <a:solidFill>
                  <a:srgbClr val="6C6C6C"/>
                </a:solidFill>
                <a:highlight>
                  <a:srgbClr val="FFFFFF"/>
                </a:highlight>
              </a:rPr>
              <a:t>"sensor": "DC-NIC-Mumbai",</a:t>
            </a:r>
            <a:endParaRPr>
              <a:solidFill>
                <a:srgbClr val="6C6C6C"/>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6C6C6C"/>
                </a:solidFill>
                <a:highlight>
                  <a:srgbClr val="FFFFFF"/>
                </a:highlight>
              </a:rPr>
              <a:t>}</a:t>
            </a:r>
            <a:endParaRPr>
              <a:solidFill>
                <a:srgbClr val="6C6C6C"/>
              </a:solidFill>
              <a:highlight>
                <a:srgbClr val="FFFFFF"/>
              </a:highlight>
            </a:endParaRPr>
          </a:p>
          <a:p>
            <a:pPr indent="0" lvl="0" marL="0" rtl="0" algn="l">
              <a:spcBef>
                <a:spcPts val="0"/>
              </a:spcBef>
              <a:spcAft>
                <a:spcPts val="0"/>
              </a:spcAft>
              <a:buNone/>
            </a:pPr>
            <a:r>
              <a:t/>
            </a:r>
            <a:endParaRPr>
              <a:solidFill>
                <a:srgbClr val="6C6C6C"/>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Cowrie Honeypot Logs</a:t>
            </a:r>
            <a:endParaRPr/>
          </a:p>
        </p:txBody>
      </p:sp>
      <p:pic>
        <p:nvPicPr>
          <p:cNvPr id="201" name="Google Shape;201;p36"/>
          <p:cNvPicPr preferRelativeResize="0"/>
          <p:nvPr/>
        </p:nvPicPr>
        <p:blipFill>
          <a:blip r:embed="rId3">
            <a:alphaModFix/>
          </a:blip>
          <a:stretch>
            <a:fillRect/>
          </a:stretch>
        </p:blipFill>
        <p:spPr>
          <a:xfrm>
            <a:off x="0" y="823900"/>
            <a:ext cx="9143999" cy="4319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Cowrie Honeypot Logs</a:t>
            </a:r>
            <a:endParaRPr/>
          </a:p>
        </p:txBody>
      </p:sp>
      <p:pic>
        <p:nvPicPr>
          <p:cNvPr id="207" name="Google Shape;207;p37"/>
          <p:cNvPicPr preferRelativeResize="0"/>
          <p:nvPr/>
        </p:nvPicPr>
        <p:blipFill>
          <a:blip r:embed="rId3">
            <a:alphaModFix/>
          </a:blip>
          <a:stretch>
            <a:fillRect/>
          </a:stretch>
        </p:blipFill>
        <p:spPr>
          <a:xfrm>
            <a:off x="988675" y="1285875"/>
            <a:ext cx="7250350" cy="3708975"/>
          </a:xfrm>
          <a:prstGeom prst="rect">
            <a:avLst/>
          </a:prstGeom>
          <a:noFill/>
          <a:ln>
            <a:noFill/>
          </a:ln>
        </p:spPr>
      </p:pic>
      <p:sp>
        <p:nvSpPr>
          <p:cNvPr id="208" name="Google Shape;208;p37"/>
          <p:cNvSpPr txBox="1"/>
          <p:nvPr/>
        </p:nvSpPr>
        <p:spPr>
          <a:xfrm>
            <a:off x="311700" y="789125"/>
            <a:ext cx="8520600" cy="405300"/>
          </a:xfrm>
          <a:prstGeom prst="rect">
            <a:avLst/>
          </a:prstGeom>
          <a:noFill/>
          <a:ln>
            <a:noFill/>
          </a:ln>
        </p:spPr>
        <p:txBody>
          <a:bodyPr anchorCtr="0" anchor="t" bIns="91425" lIns="91425" spcFirstLastPara="1" rIns="91425" wrap="square" tIns="91425">
            <a:noAutofit/>
          </a:bodyPr>
          <a:lstStyle/>
          <a:p>
            <a:pPr indent="457200" lvl="0" marL="0" marR="0" rtl="0" algn="ctr">
              <a:lnSpc>
                <a:spcPct val="100000"/>
              </a:lnSpc>
              <a:spcBef>
                <a:spcPts val="0"/>
              </a:spcBef>
              <a:spcAft>
                <a:spcPts val="0"/>
              </a:spcAft>
              <a:buNone/>
            </a:pPr>
            <a:r>
              <a:rPr lang="en" sz="1800">
                <a:solidFill>
                  <a:srgbClr val="6C6C6C"/>
                </a:solidFill>
                <a:highlight>
                  <a:srgbClr val="FFFFFF"/>
                </a:highlight>
              </a:rPr>
              <a:t>Most common IPs involved in attacks</a:t>
            </a:r>
            <a:endParaRPr sz="1800">
              <a:solidFill>
                <a:srgbClr val="6C6C6C"/>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Cowrie Honeypot Logs</a:t>
            </a:r>
            <a:endParaRPr/>
          </a:p>
        </p:txBody>
      </p:sp>
      <p:pic>
        <p:nvPicPr>
          <p:cNvPr id="214" name="Google Shape;214;p38"/>
          <p:cNvPicPr preferRelativeResize="0"/>
          <p:nvPr/>
        </p:nvPicPr>
        <p:blipFill>
          <a:blip r:embed="rId3">
            <a:alphaModFix/>
          </a:blip>
          <a:stretch>
            <a:fillRect/>
          </a:stretch>
        </p:blipFill>
        <p:spPr>
          <a:xfrm>
            <a:off x="1153450" y="1424000"/>
            <a:ext cx="6967875" cy="3230125"/>
          </a:xfrm>
          <a:prstGeom prst="rect">
            <a:avLst/>
          </a:prstGeom>
          <a:noFill/>
          <a:ln>
            <a:noFill/>
          </a:ln>
        </p:spPr>
      </p:pic>
      <p:sp>
        <p:nvSpPr>
          <p:cNvPr id="215" name="Google Shape;215;p38"/>
          <p:cNvSpPr txBox="1"/>
          <p:nvPr/>
        </p:nvSpPr>
        <p:spPr>
          <a:xfrm>
            <a:off x="311700" y="865325"/>
            <a:ext cx="8520600" cy="405300"/>
          </a:xfrm>
          <a:prstGeom prst="rect">
            <a:avLst/>
          </a:prstGeom>
          <a:noFill/>
          <a:ln>
            <a:noFill/>
          </a:ln>
        </p:spPr>
        <p:txBody>
          <a:bodyPr anchorCtr="0" anchor="t" bIns="91425" lIns="91425" spcFirstLastPara="1" rIns="91425" wrap="square" tIns="91425">
            <a:noAutofit/>
          </a:bodyPr>
          <a:lstStyle/>
          <a:p>
            <a:pPr indent="457200" lvl="0" marL="0" marR="0" rtl="0" algn="ctr">
              <a:lnSpc>
                <a:spcPct val="100000"/>
              </a:lnSpc>
              <a:spcBef>
                <a:spcPts val="0"/>
              </a:spcBef>
              <a:spcAft>
                <a:spcPts val="0"/>
              </a:spcAft>
              <a:buNone/>
            </a:pPr>
            <a:r>
              <a:rPr lang="en" sz="1800">
                <a:solidFill>
                  <a:srgbClr val="6C6C6C"/>
                </a:solidFill>
                <a:highlight>
                  <a:srgbClr val="FFFFFF"/>
                </a:highlight>
              </a:rPr>
              <a:t>C</a:t>
            </a:r>
            <a:r>
              <a:rPr lang="en" sz="1800">
                <a:solidFill>
                  <a:srgbClr val="6C6C6C"/>
                </a:solidFill>
                <a:highlight>
                  <a:srgbClr val="FFFFFF"/>
                </a:highlight>
              </a:rPr>
              <a:t>ommon passwords used</a:t>
            </a:r>
            <a:endParaRPr sz="1800">
              <a:solidFill>
                <a:srgbClr val="6C6C6C"/>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Cowrie Honeypot Logs</a:t>
            </a:r>
            <a:endParaRPr/>
          </a:p>
        </p:txBody>
      </p:sp>
      <p:pic>
        <p:nvPicPr>
          <p:cNvPr id="221" name="Google Shape;221;p39"/>
          <p:cNvPicPr preferRelativeResize="0"/>
          <p:nvPr/>
        </p:nvPicPr>
        <p:blipFill>
          <a:blip r:embed="rId3">
            <a:alphaModFix/>
          </a:blip>
          <a:stretch>
            <a:fillRect/>
          </a:stretch>
        </p:blipFill>
        <p:spPr>
          <a:xfrm>
            <a:off x="741500" y="965075"/>
            <a:ext cx="7591676" cy="4025425"/>
          </a:xfrm>
          <a:prstGeom prst="rect">
            <a:avLst/>
          </a:prstGeom>
          <a:noFill/>
          <a:ln>
            <a:noFill/>
          </a:ln>
        </p:spPr>
      </p:pic>
      <p:sp>
        <p:nvSpPr>
          <p:cNvPr id="222" name="Google Shape;222;p39"/>
          <p:cNvSpPr txBox="1"/>
          <p:nvPr/>
        </p:nvSpPr>
        <p:spPr>
          <a:xfrm>
            <a:off x="2612950" y="1324350"/>
            <a:ext cx="5261100" cy="405300"/>
          </a:xfrm>
          <a:prstGeom prst="rect">
            <a:avLst/>
          </a:prstGeom>
          <a:noFill/>
          <a:ln>
            <a:noFill/>
          </a:ln>
        </p:spPr>
        <p:txBody>
          <a:bodyPr anchorCtr="0" anchor="t" bIns="91425" lIns="91425" spcFirstLastPara="1" rIns="91425" wrap="square" tIns="91425">
            <a:noAutofit/>
          </a:bodyPr>
          <a:lstStyle/>
          <a:p>
            <a:pPr indent="457200" lvl="0" marL="0" marR="0" rtl="0" algn="ctr">
              <a:lnSpc>
                <a:spcPct val="100000"/>
              </a:lnSpc>
              <a:spcBef>
                <a:spcPts val="0"/>
              </a:spcBef>
              <a:spcAft>
                <a:spcPts val="0"/>
              </a:spcAft>
              <a:buNone/>
            </a:pPr>
            <a:r>
              <a:rPr lang="en" sz="1800">
                <a:solidFill>
                  <a:srgbClr val="6C6C6C"/>
                </a:solidFill>
                <a:highlight>
                  <a:srgbClr val="FFFFFF"/>
                </a:highlight>
              </a:rPr>
              <a:t>Most occuring events in attack sessions</a:t>
            </a:r>
            <a:endParaRPr sz="1800">
              <a:solidFill>
                <a:srgbClr val="6C6C6C"/>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 Logs Preprocessing for Modelling</a:t>
            </a:r>
            <a:endParaRPr/>
          </a:p>
        </p:txBody>
      </p:sp>
      <p:sp>
        <p:nvSpPr>
          <p:cNvPr id="228" name="Google Shape;22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Modelled</a:t>
            </a:r>
            <a:r>
              <a:rPr lang="en"/>
              <a:t> into 19 states</a:t>
            </a:r>
            <a:endParaRPr/>
          </a:p>
          <a:p>
            <a:pPr indent="0" lvl="0" marL="0" rtl="0" algn="l">
              <a:spcBef>
                <a:spcPts val="1600"/>
              </a:spcBef>
              <a:spcAft>
                <a:spcPts val="0"/>
              </a:spcAft>
              <a:buNone/>
            </a:pPr>
            <a:r>
              <a:t/>
            </a:r>
            <a:endParaRPr sz="600"/>
          </a:p>
          <a:p>
            <a:pPr indent="0" lvl="0" marL="0" rtl="0" algn="l">
              <a:spcBef>
                <a:spcPts val="0"/>
              </a:spcBef>
              <a:spcAft>
                <a:spcPts val="0"/>
              </a:spcAft>
              <a:buNone/>
            </a:pPr>
            <a:r>
              <a:rPr lang="en"/>
              <a:t>0: 'cowrie.client.size', 1: 'cowrie.client.version', 2: 'cowrie.command.failed', </a:t>
            </a:r>
            <a:endParaRPr/>
          </a:p>
          <a:p>
            <a:pPr indent="0" lvl="0" marL="0" rtl="0" algn="l">
              <a:spcBef>
                <a:spcPts val="0"/>
              </a:spcBef>
              <a:spcAft>
                <a:spcPts val="0"/>
              </a:spcAft>
              <a:buNone/>
            </a:pPr>
            <a:r>
              <a:rPr lang="en" u="sng"/>
              <a:t>3</a:t>
            </a:r>
            <a:r>
              <a:rPr lang="en"/>
              <a:t>: 'cowrie.command.input/delete', </a:t>
            </a:r>
            <a:r>
              <a:rPr lang="en" u="sng"/>
              <a:t>4</a:t>
            </a:r>
            <a:r>
              <a:rPr lang="en"/>
              <a:t>: 'cowrie.command.input/dir_sudo', </a:t>
            </a:r>
            <a:endParaRPr/>
          </a:p>
          <a:p>
            <a:pPr indent="0" lvl="0" marL="0" rtl="0" algn="l">
              <a:spcBef>
                <a:spcPts val="0"/>
              </a:spcBef>
              <a:spcAft>
                <a:spcPts val="0"/>
              </a:spcAft>
              <a:buNone/>
            </a:pPr>
            <a:r>
              <a:rPr lang="en" u="sng"/>
              <a:t>5</a:t>
            </a:r>
            <a:r>
              <a:rPr lang="en"/>
              <a:t>: 'cowrie.command.input/other', </a:t>
            </a:r>
            <a:r>
              <a:rPr lang="en" u="sng"/>
              <a:t>6</a:t>
            </a:r>
            <a:r>
              <a:rPr lang="en"/>
              <a:t>: 'cowrie.command.input/system', </a:t>
            </a:r>
            <a:endParaRPr/>
          </a:p>
          <a:p>
            <a:pPr indent="0" lvl="0" marL="0" rtl="0" algn="l">
              <a:spcBef>
                <a:spcPts val="0"/>
              </a:spcBef>
              <a:spcAft>
                <a:spcPts val="0"/>
              </a:spcAft>
              <a:buNone/>
            </a:pPr>
            <a:r>
              <a:rPr lang="en" u="sng"/>
              <a:t>7</a:t>
            </a:r>
            <a:r>
              <a:rPr lang="en"/>
              <a:t>: 'cowrie.command.input/write', 8: 'cowrie.command.success', </a:t>
            </a:r>
            <a:endParaRPr/>
          </a:p>
          <a:p>
            <a:pPr indent="0" lvl="0" marL="0" rtl="0" algn="l">
              <a:spcBef>
                <a:spcPts val="0"/>
              </a:spcBef>
              <a:spcAft>
                <a:spcPts val="0"/>
              </a:spcAft>
              <a:buNone/>
            </a:pPr>
            <a:r>
              <a:rPr lang="en"/>
              <a:t>9: 'cowrie.direct-tcpip.data', 10: 'cowrie.direct-tcpip.request', 11:'cowrie.log.closed',</a:t>
            </a:r>
            <a:endParaRPr/>
          </a:p>
          <a:p>
            <a:pPr indent="0" lvl="0" marL="0" rtl="0" algn="l">
              <a:spcBef>
                <a:spcPts val="0"/>
              </a:spcBef>
              <a:spcAft>
                <a:spcPts val="0"/>
              </a:spcAft>
              <a:buNone/>
            </a:pPr>
            <a:r>
              <a:rPr lang="en"/>
              <a:t>12: 'cowrie.log.open', 13: 'cowrie.login.failed', 14: 'cowrie.login.success', </a:t>
            </a:r>
            <a:endParaRPr/>
          </a:p>
          <a:p>
            <a:pPr indent="0" lvl="0" marL="0" rtl="0" algn="l">
              <a:spcBef>
                <a:spcPts val="0"/>
              </a:spcBef>
              <a:spcAft>
                <a:spcPts val="0"/>
              </a:spcAft>
              <a:buNone/>
            </a:pPr>
            <a:r>
              <a:rPr lang="en"/>
              <a:t>15: 'cowrie.session.closed', 16: 'cowrie.session.connect',</a:t>
            </a:r>
            <a:endParaRPr/>
          </a:p>
          <a:p>
            <a:pPr indent="0" lvl="0" marL="0" rtl="0" algn="l">
              <a:spcBef>
                <a:spcPts val="0"/>
              </a:spcBef>
              <a:spcAft>
                <a:spcPts val="0"/>
              </a:spcAft>
              <a:buNone/>
            </a:pPr>
            <a:r>
              <a:rPr lang="en"/>
              <a:t>17:'cowrie.session.file_download', 18: 'cowrie.session.input'</a:t>
            </a:r>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Used</a:t>
            </a:r>
            <a:endParaRPr/>
          </a:p>
        </p:txBody>
      </p:sp>
      <p:sp>
        <p:nvSpPr>
          <p:cNvPr id="234" name="Google Shape;234;p41"/>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Markov Chain</a:t>
            </a:r>
            <a:endParaRPr sz="2000"/>
          </a:p>
          <a:p>
            <a:pPr indent="0" lvl="0" marL="457200" rtl="0" algn="l">
              <a:spcBef>
                <a:spcPts val="1600"/>
              </a:spcBef>
              <a:spcAft>
                <a:spcPts val="0"/>
              </a:spcAft>
              <a:buNone/>
            </a:pPr>
            <a:r>
              <a:t/>
            </a:r>
            <a:endParaRPr sz="600"/>
          </a:p>
          <a:p>
            <a:pPr indent="-355600" lvl="0" marL="457200" rtl="0" algn="l">
              <a:spcBef>
                <a:spcPts val="0"/>
              </a:spcBef>
              <a:spcAft>
                <a:spcPts val="0"/>
              </a:spcAft>
              <a:buSzPts val="2000"/>
              <a:buChar char="●"/>
            </a:pPr>
            <a:r>
              <a:rPr lang="en" sz="2000"/>
              <a:t>Hidden Markov Models</a:t>
            </a:r>
            <a:endParaRPr sz="2000"/>
          </a:p>
          <a:p>
            <a:pPr indent="0" lvl="0" marL="457200" rtl="0" algn="l">
              <a:spcBef>
                <a:spcPts val="0"/>
              </a:spcBef>
              <a:spcAft>
                <a:spcPts val="0"/>
              </a:spcAft>
              <a:buNone/>
            </a:pPr>
            <a:r>
              <a:t/>
            </a:r>
            <a:endParaRPr sz="600"/>
          </a:p>
          <a:p>
            <a:pPr indent="-355600" lvl="0" marL="457200" rtl="0" algn="l">
              <a:spcBef>
                <a:spcPts val="1600"/>
              </a:spcBef>
              <a:spcAft>
                <a:spcPts val="0"/>
              </a:spcAft>
              <a:buSzPts val="2000"/>
              <a:buChar char="●"/>
            </a:pPr>
            <a:r>
              <a:rPr lang="en" sz="2000"/>
              <a:t>Generative Sequence Modelling using LSTM</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Markov Chain</a:t>
            </a:r>
            <a:endParaRPr/>
          </a:p>
        </p:txBody>
      </p:sp>
      <p:sp>
        <p:nvSpPr>
          <p:cNvPr id="240" name="Google Shape;24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 Markov chain is a stochastic model describing a sequence of possible events in which the probability of each event depends only on the state attained in the previous event.</a:t>
            </a:r>
            <a:endParaRPr sz="2000"/>
          </a:p>
          <a:p>
            <a:pPr indent="0" lvl="0" marL="0" rtl="0" algn="ctr">
              <a:spcBef>
                <a:spcPts val="1600"/>
              </a:spcBef>
              <a:spcAft>
                <a:spcPts val="0"/>
              </a:spcAft>
              <a:buNone/>
            </a:pPr>
            <a:r>
              <a:rPr lang="en" sz="2000"/>
              <a:t>P (Xt=x | Xt-1, Xt-2, Xt-3....X1, X0) = P (Xt | Xt-1)</a:t>
            </a:r>
            <a:endParaRPr sz="2000"/>
          </a:p>
          <a:p>
            <a:pPr indent="0" lvl="0" marL="0" rtl="0" algn="l">
              <a:spcBef>
                <a:spcPts val="1600"/>
              </a:spcBef>
              <a:spcAft>
                <a:spcPts val="1600"/>
              </a:spcAft>
              <a:buNone/>
            </a:pPr>
            <a:r>
              <a:rPr lang="en" sz="2000"/>
              <a:t>where Xt is the state at instant t</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Markov Chain</a:t>
            </a:r>
            <a:endParaRPr/>
          </a:p>
        </p:txBody>
      </p:sp>
      <p:sp>
        <p:nvSpPr>
          <p:cNvPr id="246" name="Google Shape;24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First order Markov chain modelling 19 different events as 19 possible states forming the state space of the chain.</a:t>
            </a:r>
            <a:endParaRPr sz="2000"/>
          </a:p>
          <a:p>
            <a:pPr indent="0" lvl="0" marL="0" rtl="0" algn="l">
              <a:spcBef>
                <a:spcPts val="0"/>
              </a:spcBef>
              <a:spcAft>
                <a:spcPts val="0"/>
              </a:spcAft>
              <a:buNone/>
            </a:pPr>
            <a:r>
              <a:t/>
            </a:r>
            <a:endParaRPr sz="1600"/>
          </a:p>
          <a:p>
            <a:pPr indent="-355600" lvl="0" marL="457200" rtl="0" algn="l">
              <a:spcBef>
                <a:spcPts val="1600"/>
              </a:spcBef>
              <a:spcAft>
                <a:spcPts val="0"/>
              </a:spcAft>
              <a:buSzPts val="2000"/>
              <a:buChar char="●"/>
            </a:pPr>
            <a:r>
              <a:rPr lang="en" sz="2000"/>
              <a:t>Investigating the transition probabilities generated by the Markov chain, we produced a propagation graph with 19 nodes and 69 edges with corresponding non-zero transition probabilities.</a:t>
            </a:r>
            <a:endParaRPr sz="20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196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Outline</a:t>
            </a:r>
            <a:endParaRPr/>
          </a:p>
        </p:txBody>
      </p:sp>
      <p:sp>
        <p:nvSpPr>
          <p:cNvPr id="142" name="Google Shape;142;p26"/>
          <p:cNvSpPr txBox="1"/>
          <p:nvPr>
            <p:ph idx="1" type="body"/>
          </p:nvPr>
        </p:nvSpPr>
        <p:spPr>
          <a:xfrm>
            <a:off x="311700" y="769000"/>
            <a:ext cx="85206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Phase 1:</a:t>
            </a:r>
            <a:endParaRPr/>
          </a:p>
          <a:p>
            <a:pPr indent="-317500" lvl="1" marL="914400" rtl="0" algn="l">
              <a:spcBef>
                <a:spcPts val="0"/>
              </a:spcBef>
              <a:spcAft>
                <a:spcPts val="0"/>
              </a:spcAft>
              <a:buSzPts val="1400"/>
              <a:buChar char="○"/>
            </a:pPr>
            <a:r>
              <a:rPr lang="en"/>
              <a:t>Topic introduction and Problem Formulation</a:t>
            </a:r>
            <a:endParaRPr/>
          </a:p>
          <a:p>
            <a:pPr indent="-317500" lvl="1" marL="914400" rtl="0" algn="l">
              <a:spcBef>
                <a:spcPts val="0"/>
              </a:spcBef>
              <a:spcAft>
                <a:spcPts val="0"/>
              </a:spcAft>
              <a:buSzPts val="1400"/>
              <a:buChar char="○"/>
            </a:pPr>
            <a:r>
              <a:rPr lang="en"/>
              <a:t>Relevant work</a:t>
            </a:r>
            <a:endParaRPr/>
          </a:p>
          <a:p>
            <a:pPr indent="-317500" lvl="1" marL="914400" rtl="0" algn="l">
              <a:spcBef>
                <a:spcPts val="0"/>
              </a:spcBef>
              <a:spcAft>
                <a:spcPts val="0"/>
              </a:spcAft>
              <a:buSzPts val="1400"/>
              <a:buChar char="○"/>
            </a:pPr>
            <a:r>
              <a:rPr lang="en"/>
              <a:t>Data Collection</a:t>
            </a:r>
            <a:endParaRPr/>
          </a:p>
          <a:p>
            <a:pPr indent="-317500" lvl="1" marL="914400" rtl="0" algn="l">
              <a:spcBef>
                <a:spcPts val="0"/>
              </a:spcBef>
              <a:spcAft>
                <a:spcPts val="0"/>
              </a:spcAft>
              <a:buSzPts val="1400"/>
              <a:buChar char="○"/>
            </a:pPr>
            <a:r>
              <a:rPr lang="en"/>
              <a:t>Preprocessing and Modelling</a:t>
            </a:r>
            <a:endParaRPr/>
          </a:p>
          <a:p>
            <a:pPr indent="-317500" lvl="2" marL="1371600" rtl="0" algn="l">
              <a:spcBef>
                <a:spcPts val="0"/>
              </a:spcBef>
              <a:spcAft>
                <a:spcPts val="0"/>
              </a:spcAft>
              <a:buSzPts val="1400"/>
              <a:buChar char="■"/>
            </a:pPr>
            <a:r>
              <a:rPr lang="en"/>
              <a:t>Markov Chain (MC)</a:t>
            </a:r>
            <a:endParaRPr/>
          </a:p>
          <a:p>
            <a:pPr indent="-317500" lvl="2" marL="1371600" rtl="0" algn="l">
              <a:spcBef>
                <a:spcPts val="0"/>
              </a:spcBef>
              <a:spcAft>
                <a:spcPts val="0"/>
              </a:spcAft>
              <a:buSzPts val="1400"/>
              <a:buChar char="■"/>
            </a:pPr>
            <a:r>
              <a:rPr lang="en"/>
              <a:t>Hidden Markov Model (HMM)</a:t>
            </a:r>
            <a:endParaRPr/>
          </a:p>
          <a:p>
            <a:pPr indent="-317500" lvl="2" marL="1371600" rtl="0" algn="l">
              <a:spcBef>
                <a:spcPts val="0"/>
              </a:spcBef>
              <a:spcAft>
                <a:spcPts val="0"/>
              </a:spcAft>
              <a:buSzPts val="1400"/>
              <a:buChar char="■"/>
            </a:pPr>
            <a:r>
              <a:rPr lang="en"/>
              <a:t>Long Short Term Memory (LSTM)</a:t>
            </a:r>
            <a:endParaRPr/>
          </a:p>
          <a:p>
            <a:pPr indent="-317500" lvl="1" marL="914400" rtl="0" algn="l">
              <a:spcBef>
                <a:spcPts val="0"/>
              </a:spcBef>
              <a:spcAft>
                <a:spcPts val="0"/>
              </a:spcAft>
              <a:buSzPts val="1400"/>
              <a:buChar char="○"/>
            </a:pPr>
            <a:r>
              <a:rPr lang="en"/>
              <a:t>Results and comparison</a:t>
            </a:r>
            <a:endParaRPr/>
          </a:p>
          <a:p>
            <a:pPr indent="-317500" lvl="1" marL="914400" rtl="0" algn="l">
              <a:spcBef>
                <a:spcPts val="0"/>
              </a:spcBef>
              <a:spcAft>
                <a:spcPts val="0"/>
              </a:spcAft>
              <a:buSzPts val="1400"/>
              <a:buChar char="○"/>
            </a:pPr>
            <a:r>
              <a:rPr lang="en"/>
              <a:t>Springer CCIS publication</a:t>
            </a:r>
            <a:br>
              <a:rPr lang="en" sz="1000">
                <a:solidFill>
                  <a:schemeClr val="dk1"/>
                </a:solidFill>
                <a:latin typeface="Times New Roman"/>
                <a:ea typeface="Times New Roman"/>
                <a:cs typeface="Times New Roman"/>
                <a:sym typeface="Times New Roman"/>
              </a:rPr>
            </a:br>
            <a:r>
              <a:rPr lang="en" sz="1100">
                <a:solidFill>
                  <a:schemeClr val="dk1"/>
                </a:solidFill>
              </a:rPr>
              <a:t> 							</a:t>
            </a:r>
            <a:endParaRPr sz="1100">
              <a:solidFill>
                <a:schemeClr val="dk1"/>
              </a:solidFill>
            </a:endParaRPr>
          </a:p>
          <a:p>
            <a:pPr indent="0" lvl="0" marL="0" rtl="0" algn="l">
              <a:spcBef>
                <a:spcPts val="16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1600"/>
              </a:spcBef>
              <a:spcAft>
                <a:spcPts val="0"/>
              </a:spcAft>
              <a:buNone/>
            </a:pPr>
            <a:r>
              <a:rPr lang="en" sz="1100">
                <a:solidFill>
                  <a:schemeClr val="dk1"/>
                </a:solidFill>
              </a:rPr>
              <a:t>			</a:t>
            </a:r>
            <a:endParaRPr sz="1100">
              <a:solidFill>
                <a:schemeClr val="dk1"/>
              </a:solidFill>
            </a:endParaRPr>
          </a:p>
          <a:p>
            <a:pPr indent="0" lvl="0" marL="0" rtl="0" algn="l">
              <a:spcBef>
                <a:spcPts val="1600"/>
              </a:spcBef>
              <a:spcAft>
                <a:spcPts val="0"/>
              </a:spcAft>
              <a:buNone/>
            </a:pPr>
            <a:r>
              <a:rPr lang="en" sz="1100">
                <a:solidFill>
                  <a:schemeClr val="dk1"/>
                </a:solidFill>
              </a:rPr>
              <a:t>		</a:t>
            </a:r>
            <a:endParaRPr sz="11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Accuracy achieved</a:t>
            </a:r>
            <a:endParaRPr/>
          </a:p>
        </p:txBody>
      </p:sp>
      <p:sp>
        <p:nvSpPr>
          <p:cNvPr id="252" name="Google Shape;25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Markov chain: ~70%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45"/>
          <p:cNvPicPr preferRelativeResize="0"/>
          <p:nvPr/>
        </p:nvPicPr>
        <p:blipFill>
          <a:blip r:embed="rId3">
            <a:alphaModFix/>
          </a:blip>
          <a:stretch>
            <a:fillRect/>
          </a:stretch>
        </p:blipFill>
        <p:spPr>
          <a:xfrm>
            <a:off x="311700" y="253700"/>
            <a:ext cx="8361299" cy="4737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Hidden Markov Model</a:t>
            </a:r>
            <a:endParaRPr/>
          </a:p>
        </p:txBody>
      </p:sp>
      <p:sp>
        <p:nvSpPr>
          <p:cNvPr id="265" name="Google Shape;26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hidden markov model is a statistical Markov model in which the system being model is assumed to be a markov process with unobserved hidden states.</a:t>
            </a:r>
            <a:endParaRPr sz="800"/>
          </a:p>
          <a:p>
            <a:pPr indent="0" lvl="0" marL="0" rtl="0" algn="l">
              <a:lnSpc>
                <a:spcPct val="114000"/>
              </a:lnSpc>
              <a:spcBef>
                <a:spcPts val="1600"/>
              </a:spcBef>
              <a:spcAft>
                <a:spcPts val="0"/>
              </a:spcAft>
              <a:buNone/>
            </a:pPr>
            <a:r>
              <a:t/>
            </a:r>
            <a:endParaRPr sz="600"/>
          </a:p>
          <a:p>
            <a:pPr indent="0" lvl="0" marL="0" rtl="0" algn="l">
              <a:spcBef>
                <a:spcPts val="0"/>
              </a:spcBef>
              <a:spcAft>
                <a:spcPts val="0"/>
              </a:spcAft>
              <a:buNone/>
            </a:pPr>
            <a:r>
              <a:rPr lang="en" sz="2000"/>
              <a:t>Advantages:</a:t>
            </a:r>
            <a:endParaRPr sz="2000"/>
          </a:p>
          <a:p>
            <a:pPr indent="-355600" lvl="0" marL="457200" rtl="0" algn="l">
              <a:spcBef>
                <a:spcPts val="1600"/>
              </a:spcBef>
              <a:spcAft>
                <a:spcPts val="0"/>
              </a:spcAft>
              <a:buSzPts val="2000"/>
              <a:buChar char="●"/>
            </a:pPr>
            <a:r>
              <a:rPr lang="en" sz="2000"/>
              <a:t>Latent variable representation</a:t>
            </a:r>
            <a:endParaRPr sz="2000"/>
          </a:p>
          <a:p>
            <a:pPr indent="-355600" lvl="0" marL="457200" rtl="0" algn="l">
              <a:spcBef>
                <a:spcPts val="0"/>
              </a:spcBef>
              <a:spcAft>
                <a:spcPts val="0"/>
              </a:spcAft>
              <a:buSzPts val="2000"/>
              <a:buChar char="●"/>
            </a:pPr>
            <a:r>
              <a:rPr lang="en" sz="2000"/>
              <a:t>Unsupervised, Efficient learning algorithm, small data</a:t>
            </a:r>
            <a:endParaRPr sz="2000"/>
          </a:p>
          <a:p>
            <a:pPr indent="-355600" lvl="0" marL="457200" rtl="0" algn="l">
              <a:spcBef>
                <a:spcPts val="0"/>
              </a:spcBef>
              <a:spcAft>
                <a:spcPts val="0"/>
              </a:spcAft>
              <a:buSzPts val="2000"/>
              <a:buChar char="●"/>
            </a:pPr>
            <a:r>
              <a:rPr lang="en" sz="2000"/>
              <a:t>Variable length</a:t>
            </a:r>
            <a:endParaRPr sz="2000"/>
          </a:p>
          <a:p>
            <a:pPr indent="0" lvl="0" marL="0" rtl="0" algn="l">
              <a:spcBef>
                <a:spcPts val="0"/>
              </a:spcBef>
              <a:spcAft>
                <a:spcPts val="1600"/>
              </a:spcAft>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2" name="Google Shape;272;p47"/>
          <p:cNvPicPr preferRelativeResize="0"/>
          <p:nvPr/>
        </p:nvPicPr>
        <p:blipFill>
          <a:blip r:embed="rId3">
            <a:alphaModFix/>
          </a:blip>
          <a:stretch>
            <a:fillRect/>
          </a:stretch>
        </p:blipFill>
        <p:spPr>
          <a:xfrm>
            <a:off x="0" y="31038"/>
            <a:ext cx="9143998" cy="50814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Applying it to model attacker patterns</a:t>
            </a:r>
            <a:endParaRPr/>
          </a:p>
        </p:txBody>
      </p:sp>
      <p:sp>
        <p:nvSpPr>
          <p:cNvPr id="278" name="Google Shape;27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Modelling Eventid as visible states</a:t>
            </a:r>
            <a:endParaRPr/>
          </a:p>
          <a:p>
            <a:pPr indent="-342900" lvl="0" marL="457200" rtl="0" algn="l">
              <a:spcBef>
                <a:spcPts val="0"/>
              </a:spcBef>
              <a:spcAft>
                <a:spcPts val="0"/>
              </a:spcAft>
              <a:buSzPts val="1800"/>
              <a:buChar char="-"/>
            </a:pPr>
            <a:r>
              <a:rPr lang="en"/>
              <a:t>19 states formed ranging from login, version check to deleting, copying and insertion of files/malwares</a:t>
            </a:r>
            <a:endParaRPr/>
          </a:p>
          <a:p>
            <a:pPr indent="-342900" lvl="0" marL="457200" rtl="0" algn="l">
              <a:spcBef>
                <a:spcPts val="0"/>
              </a:spcBef>
              <a:spcAft>
                <a:spcPts val="0"/>
              </a:spcAft>
              <a:buSzPts val="1800"/>
              <a:buChar char="-"/>
            </a:pPr>
            <a:r>
              <a:rPr lang="en"/>
              <a:t>Training HMM on the above discrete state patterns to model behaviour of attacker and predict his future actions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49"/>
          <p:cNvPicPr preferRelativeResize="0"/>
          <p:nvPr/>
        </p:nvPicPr>
        <p:blipFill>
          <a:blip r:embed="rId3">
            <a:alphaModFix/>
          </a:blip>
          <a:stretch>
            <a:fillRect/>
          </a:stretch>
        </p:blipFill>
        <p:spPr>
          <a:xfrm>
            <a:off x="187525" y="386050"/>
            <a:ext cx="8813077" cy="4257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Algorithm for training</a:t>
            </a:r>
            <a:endParaRPr/>
          </a:p>
        </p:txBody>
      </p:sp>
      <p:sp>
        <p:nvSpPr>
          <p:cNvPr id="291" name="Google Shape;29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consists of mainly 3 parts per iteration:</a:t>
            </a:r>
            <a:endParaRPr/>
          </a:p>
          <a:p>
            <a:pPr indent="-342900" lvl="0" marL="457200" rtl="0" algn="l">
              <a:spcBef>
                <a:spcPts val="1600"/>
              </a:spcBef>
              <a:spcAft>
                <a:spcPts val="0"/>
              </a:spcAft>
              <a:buSzPts val="1800"/>
              <a:buChar char="-"/>
            </a:pPr>
            <a:r>
              <a:rPr lang="en"/>
              <a:t>Forward pass </a:t>
            </a:r>
            <a:endParaRPr/>
          </a:p>
          <a:p>
            <a:pPr indent="-342900" lvl="0" marL="457200" rtl="0" algn="l">
              <a:spcBef>
                <a:spcPts val="0"/>
              </a:spcBef>
              <a:spcAft>
                <a:spcPts val="0"/>
              </a:spcAft>
              <a:buSzPts val="1800"/>
              <a:buChar char="-"/>
            </a:pPr>
            <a:r>
              <a:rPr lang="en"/>
              <a:t>Backward pass</a:t>
            </a:r>
            <a:endParaRPr/>
          </a:p>
          <a:p>
            <a:pPr indent="-342900" lvl="0" marL="457200" rtl="0" algn="l">
              <a:spcBef>
                <a:spcPts val="0"/>
              </a:spcBef>
              <a:spcAft>
                <a:spcPts val="0"/>
              </a:spcAft>
              <a:buSzPts val="1800"/>
              <a:buChar char="-"/>
            </a:pPr>
            <a:r>
              <a:rPr lang="en"/>
              <a:t>Expectation maximization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51"/>
          <p:cNvPicPr preferRelativeResize="0"/>
          <p:nvPr/>
        </p:nvPicPr>
        <p:blipFill>
          <a:blip r:embed="rId3">
            <a:alphaModFix/>
          </a:blip>
          <a:stretch>
            <a:fillRect/>
          </a:stretch>
        </p:blipFill>
        <p:spPr>
          <a:xfrm>
            <a:off x="0" y="193923"/>
            <a:ext cx="9144001" cy="47556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52"/>
          <p:cNvPicPr preferRelativeResize="0"/>
          <p:nvPr/>
        </p:nvPicPr>
        <p:blipFill>
          <a:blip r:embed="rId3">
            <a:alphaModFix/>
          </a:blip>
          <a:stretch>
            <a:fillRect/>
          </a:stretch>
        </p:blipFill>
        <p:spPr>
          <a:xfrm>
            <a:off x="0" y="83234"/>
            <a:ext cx="9144000" cy="49770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53"/>
          <p:cNvPicPr preferRelativeResize="0"/>
          <p:nvPr/>
        </p:nvPicPr>
        <p:blipFill>
          <a:blip r:embed="rId3">
            <a:alphaModFix/>
          </a:blip>
          <a:stretch>
            <a:fillRect/>
          </a:stretch>
        </p:blipFill>
        <p:spPr>
          <a:xfrm>
            <a:off x="0" y="1005"/>
            <a:ext cx="9144000" cy="51414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Phase 2:</a:t>
            </a:r>
            <a:endParaRPr/>
          </a:p>
          <a:p>
            <a:pPr indent="-317500" lvl="1" marL="914400" rtl="0" algn="l">
              <a:spcBef>
                <a:spcPts val="0"/>
              </a:spcBef>
              <a:spcAft>
                <a:spcPts val="0"/>
              </a:spcAft>
              <a:buSzPts val="1400"/>
              <a:buChar char="○"/>
            </a:pPr>
            <a:r>
              <a:rPr lang="en"/>
              <a:t>Necessity of Big Data System</a:t>
            </a:r>
            <a:endParaRPr/>
          </a:p>
          <a:p>
            <a:pPr indent="-317500" lvl="1" marL="914400" rtl="0" algn="l">
              <a:spcBef>
                <a:spcPts val="0"/>
              </a:spcBef>
              <a:spcAft>
                <a:spcPts val="0"/>
              </a:spcAft>
              <a:buSzPts val="1400"/>
              <a:buChar char="○"/>
            </a:pPr>
            <a:r>
              <a:rPr lang="en"/>
              <a:t>Kafka System</a:t>
            </a:r>
            <a:endParaRPr/>
          </a:p>
          <a:p>
            <a:pPr indent="-317500" lvl="2" marL="1371600" rtl="0" algn="l">
              <a:spcBef>
                <a:spcPts val="0"/>
              </a:spcBef>
              <a:spcAft>
                <a:spcPts val="0"/>
              </a:spcAft>
              <a:buSzPts val="1400"/>
              <a:buChar char="■"/>
            </a:pPr>
            <a:r>
              <a:rPr lang="en"/>
              <a:t>Producer </a:t>
            </a:r>
            <a:endParaRPr/>
          </a:p>
          <a:p>
            <a:pPr indent="-317500" lvl="2" marL="1371600" rtl="0" algn="l">
              <a:spcBef>
                <a:spcPts val="0"/>
              </a:spcBef>
              <a:spcAft>
                <a:spcPts val="0"/>
              </a:spcAft>
              <a:buSzPts val="1400"/>
              <a:buChar char="■"/>
            </a:pPr>
            <a:r>
              <a:rPr lang="en"/>
              <a:t>Streamer &amp; Flask Server</a:t>
            </a:r>
            <a:endParaRPr/>
          </a:p>
          <a:p>
            <a:pPr indent="-317500" lvl="2" marL="1371600" rtl="0" algn="l">
              <a:spcBef>
                <a:spcPts val="0"/>
              </a:spcBef>
              <a:spcAft>
                <a:spcPts val="0"/>
              </a:spcAft>
              <a:buSzPts val="1400"/>
              <a:buChar char="■"/>
            </a:pPr>
            <a:r>
              <a:rPr lang="en"/>
              <a:t>Consumer</a:t>
            </a:r>
            <a:endParaRPr/>
          </a:p>
          <a:p>
            <a:pPr indent="-342900" lvl="0" marL="457200" rtl="0" algn="l">
              <a:spcBef>
                <a:spcPts val="0"/>
              </a:spcBef>
              <a:spcAft>
                <a:spcPts val="0"/>
              </a:spcAft>
              <a:buSzPts val="1800"/>
              <a:buChar char="●"/>
            </a:pPr>
            <a:r>
              <a:rPr lang="en"/>
              <a:t>Phase 3:</a:t>
            </a:r>
            <a:endParaRPr/>
          </a:p>
          <a:p>
            <a:pPr indent="-317500" lvl="1" marL="914400" rtl="0" algn="l">
              <a:spcBef>
                <a:spcPts val="0"/>
              </a:spcBef>
              <a:spcAft>
                <a:spcPts val="0"/>
              </a:spcAft>
              <a:buSzPts val="1400"/>
              <a:buChar char="○"/>
            </a:pPr>
            <a:r>
              <a:rPr lang="en"/>
              <a:t>System Architecture and Data Flow</a:t>
            </a:r>
            <a:endParaRPr/>
          </a:p>
          <a:p>
            <a:pPr indent="-317500" lvl="1" marL="914400" rtl="0" algn="l">
              <a:spcBef>
                <a:spcPts val="0"/>
              </a:spcBef>
              <a:spcAft>
                <a:spcPts val="0"/>
              </a:spcAft>
              <a:buSzPts val="1400"/>
              <a:buChar char="○"/>
            </a:pPr>
            <a:r>
              <a:rPr lang="en"/>
              <a:t>Models and Kafka System integration</a:t>
            </a:r>
            <a:endParaRPr/>
          </a:p>
          <a:p>
            <a:pPr indent="-317500" lvl="1" marL="914400" rtl="0" algn="l">
              <a:spcBef>
                <a:spcPts val="0"/>
              </a:spcBef>
              <a:spcAft>
                <a:spcPts val="0"/>
              </a:spcAft>
              <a:buSzPts val="1400"/>
              <a:buChar char="○"/>
            </a:pPr>
            <a:r>
              <a:rPr lang="en"/>
              <a:t>User Interface</a:t>
            </a:r>
            <a:endParaRPr/>
          </a:p>
          <a:p>
            <a:pPr indent="-317500" lvl="1" marL="914400" rtl="0" algn="l">
              <a:spcBef>
                <a:spcPts val="0"/>
              </a:spcBef>
              <a:spcAft>
                <a:spcPts val="0"/>
              </a:spcAft>
              <a:buSzPts val="1400"/>
              <a:buChar char="○"/>
            </a:pPr>
            <a:r>
              <a:rPr lang="en"/>
              <a:t>Future 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 name="Google Shape;319;p54"/>
          <p:cNvPicPr preferRelativeResize="0"/>
          <p:nvPr/>
        </p:nvPicPr>
        <p:blipFill>
          <a:blip r:embed="rId3">
            <a:alphaModFix/>
          </a:blip>
          <a:stretch>
            <a:fillRect/>
          </a:stretch>
        </p:blipFill>
        <p:spPr>
          <a:xfrm>
            <a:off x="0" y="1213"/>
            <a:ext cx="9143999" cy="5141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55"/>
          <p:cNvPicPr preferRelativeResize="0"/>
          <p:nvPr/>
        </p:nvPicPr>
        <p:blipFill>
          <a:blip r:embed="rId3">
            <a:alphaModFix/>
          </a:blip>
          <a:stretch>
            <a:fillRect/>
          </a:stretch>
        </p:blipFill>
        <p:spPr>
          <a:xfrm>
            <a:off x="0" y="65880"/>
            <a:ext cx="9143999" cy="50117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56"/>
          <p:cNvPicPr preferRelativeResize="0"/>
          <p:nvPr/>
        </p:nvPicPr>
        <p:blipFill>
          <a:blip r:embed="rId3">
            <a:alphaModFix/>
          </a:blip>
          <a:stretch>
            <a:fillRect/>
          </a:stretch>
        </p:blipFill>
        <p:spPr>
          <a:xfrm>
            <a:off x="0" y="105661"/>
            <a:ext cx="9144001" cy="49321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57"/>
          <p:cNvPicPr preferRelativeResize="0"/>
          <p:nvPr/>
        </p:nvPicPr>
        <p:blipFill>
          <a:blip r:embed="rId3">
            <a:alphaModFix/>
          </a:blip>
          <a:stretch>
            <a:fillRect/>
          </a:stretch>
        </p:blipFill>
        <p:spPr>
          <a:xfrm>
            <a:off x="0" y="30322"/>
            <a:ext cx="9143999" cy="50828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7" name="Google Shape;347;p58"/>
          <p:cNvPicPr preferRelativeResize="0"/>
          <p:nvPr/>
        </p:nvPicPr>
        <p:blipFill>
          <a:blip r:embed="rId3">
            <a:alphaModFix/>
          </a:blip>
          <a:stretch>
            <a:fillRect/>
          </a:stretch>
        </p:blipFill>
        <p:spPr>
          <a:xfrm>
            <a:off x="0" y="46295"/>
            <a:ext cx="9144000" cy="50509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4" name="Google Shape;354;p59"/>
          <p:cNvPicPr preferRelativeResize="0"/>
          <p:nvPr/>
        </p:nvPicPr>
        <p:blipFill>
          <a:blip r:embed="rId3">
            <a:alphaModFix/>
          </a:blip>
          <a:stretch>
            <a:fillRect/>
          </a:stretch>
        </p:blipFill>
        <p:spPr>
          <a:xfrm>
            <a:off x="231625" y="410000"/>
            <a:ext cx="8802076" cy="3428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60"/>
          <p:cNvPicPr preferRelativeResize="0"/>
          <p:nvPr/>
        </p:nvPicPr>
        <p:blipFill>
          <a:blip r:embed="rId3">
            <a:alphaModFix/>
          </a:blip>
          <a:stretch>
            <a:fillRect/>
          </a:stretch>
        </p:blipFill>
        <p:spPr>
          <a:xfrm>
            <a:off x="311700" y="253700"/>
            <a:ext cx="8361299" cy="4737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Data Used</a:t>
            </a:r>
            <a:endParaRPr/>
          </a:p>
        </p:txBody>
      </p:sp>
      <p:sp>
        <p:nvSpPr>
          <p:cNvPr id="367" name="Google Shape;367;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Cowrie honeypot logs generated from April 2017 to July 2017 were used.</a:t>
            </a:r>
            <a:endParaRPr sz="2000"/>
          </a:p>
          <a:p>
            <a:pPr indent="0" lvl="0" marL="457200" rtl="0" algn="l">
              <a:spcBef>
                <a:spcPts val="0"/>
              </a:spcBef>
              <a:spcAft>
                <a:spcPts val="0"/>
              </a:spcAft>
              <a:buNone/>
            </a:pPr>
            <a:r>
              <a:rPr lang="en" sz="2000"/>
              <a:t> </a:t>
            </a:r>
            <a:endParaRPr sz="2000"/>
          </a:p>
          <a:p>
            <a:pPr indent="-355600" lvl="0" marL="457200" rtl="0" algn="l">
              <a:spcBef>
                <a:spcPts val="0"/>
              </a:spcBef>
              <a:spcAft>
                <a:spcPts val="0"/>
              </a:spcAft>
              <a:buSzPts val="2000"/>
              <a:buChar char="●"/>
            </a:pPr>
            <a:r>
              <a:rPr lang="en" sz="2000"/>
              <a:t>22,499 distinct attack sessions with attack sessions lasted from 2 steps to over 1400 steps. 30% sessions lasted for more than 20 steps.</a:t>
            </a:r>
            <a:endParaRPr sz="2000"/>
          </a:p>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Data Used</a:t>
            </a:r>
            <a:endParaRPr/>
          </a:p>
        </p:txBody>
      </p:sp>
      <p:sp>
        <p:nvSpPr>
          <p:cNvPr id="373" name="Google Shape;37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Cowrie honeypot logs generated from April 2017 to July 2017 were used.</a:t>
            </a:r>
            <a:endParaRPr sz="2000"/>
          </a:p>
          <a:p>
            <a:pPr indent="0" lvl="0" marL="457200" rtl="0" algn="l">
              <a:spcBef>
                <a:spcPts val="0"/>
              </a:spcBef>
              <a:spcAft>
                <a:spcPts val="0"/>
              </a:spcAft>
              <a:buNone/>
            </a:pPr>
            <a:r>
              <a:rPr lang="en" sz="2000"/>
              <a:t> </a:t>
            </a:r>
            <a:endParaRPr sz="2000"/>
          </a:p>
          <a:p>
            <a:pPr indent="-355600" lvl="0" marL="457200" rtl="0" algn="l">
              <a:spcBef>
                <a:spcPts val="0"/>
              </a:spcBef>
              <a:spcAft>
                <a:spcPts val="0"/>
              </a:spcAft>
              <a:buSzPts val="2000"/>
              <a:buChar char="●"/>
            </a:pPr>
            <a:r>
              <a:rPr lang="en" sz="2000"/>
              <a:t>22,499 distinct attack sessions with attack sessions lasted from 2 steps to over 1400 steps. 30% sessions lasted for more than 20 steps.</a:t>
            </a:r>
            <a:endParaRPr sz="2000"/>
          </a:p>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Accuracy achieved</a:t>
            </a:r>
            <a:endParaRPr/>
          </a:p>
        </p:txBody>
      </p:sp>
      <p:sp>
        <p:nvSpPr>
          <p:cNvPr id="379" name="Google Shape;37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Hidden Markov Model: 73 - 74%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 </a:t>
            </a:r>
            <a:r>
              <a:rPr lang="en"/>
              <a:t>Cyber Attacks</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“In warfare, information is power. The better you understand your enemy, the more able you are to defeat him” </a:t>
            </a:r>
            <a:endParaRPr b="1"/>
          </a:p>
          <a:p>
            <a:pPr indent="0" lvl="0" marL="0" rtl="0" algn="l">
              <a:lnSpc>
                <a:spcPct val="150000"/>
              </a:lnSpc>
              <a:spcBef>
                <a:spcPts val="600"/>
              </a:spcBef>
              <a:spcAft>
                <a:spcPts val="0"/>
              </a:spcAft>
              <a:buNone/>
            </a:pPr>
            <a:r>
              <a:t/>
            </a:r>
            <a:endParaRPr b="1" sz="600"/>
          </a:p>
          <a:p>
            <a:pPr indent="-342900" lvl="0" marL="457200" rtl="0" algn="l">
              <a:lnSpc>
                <a:spcPct val="150000"/>
              </a:lnSpc>
              <a:spcBef>
                <a:spcPts val="600"/>
              </a:spcBef>
              <a:spcAft>
                <a:spcPts val="0"/>
              </a:spcAft>
              <a:buSzPts val="1800"/>
              <a:buChar char="●"/>
            </a:pPr>
            <a:r>
              <a:rPr lang="en"/>
              <a:t>In order to defeat attackers, security professionals need to learn and understand the attacker’s methods, tactics, motivation and tools. </a:t>
            </a:r>
            <a:endParaRPr/>
          </a:p>
          <a:p>
            <a:pPr indent="-342900" lvl="0" marL="457200" rtl="0" algn="l">
              <a:lnSpc>
                <a:spcPct val="150000"/>
              </a:lnSpc>
              <a:spcBef>
                <a:spcPts val="0"/>
              </a:spcBef>
              <a:spcAft>
                <a:spcPts val="0"/>
              </a:spcAft>
              <a:buSzPts val="1800"/>
              <a:buChar char="●"/>
            </a:pPr>
            <a:r>
              <a:rPr lang="en"/>
              <a:t>Although information technology (IT) systems provide a rich set of functionalities, they are also susceptible to a more challenging set of threats each unique to the attacker.</a:t>
            </a:r>
            <a:endParaRPr sz="1300">
              <a:solidFill>
                <a:srgbClr val="33333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HMM</a:t>
            </a:r>
            <a:endParaRPr/>
          </a:p>
        </p:txBody>
      </p:sp>
      <p:sp>
        <p:nvSpPr>
          <p:cNvPr id="385" name="Google Shape;385;p64"/>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Modelling eventid as visible states - 19 states formed ranging from login, version check to deleting, copying and insertion of files/malwares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Better performance than simple Markov chain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Is not biased towards high probability states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Implemented in python with EM algorithm used to train the model</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2" name="Google Shape;392;p65"/>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6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6" name="Google Shape;406;p6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Deployed on DNIF</a:t>
            </a:r>
            <a:endParaRPr/>
          </a:p>
        </p:txBody>
      </p:sp>
      <p:sp>
        <p:nvSpPr>
          <p:cNvPr id="412" name="Google Shape;41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3" name="Google Shape;413;p68"/>
          <p:cNvPicPr preferRelativeResize="0"/>
          <p:nvPr/>
        </p:nvPicPr>
        <p:blipFill>
          <a:blip r:embed="rId3">
            <a:alphaModFix/>
          </a:blip>
          <a:stretch>
            <a:fillRect/>
          </a:stretch>
        </p:blipFill>
        <p:spPr>
          <a:xfrm>
            <a:off x="178975" y="1197475"/>
            <a:ext cx="5444225" cy="3086100"/>
          </a:xfrm>
          <a:prstGeom prst="rect">
            <a:avLst/>
          </a:prstGeom>
          <a:noFill/>
          <a:ln>
            <a:noFill/>
          </a:ln>
        </p:spPr>
      </p:pic>
      <p:pic>
        <p:nvPicPr>
          <p:cNvPr id="414" name="Google Shape;414;p68"/>
          <p:cNvPicPr preferRelativeResize="0"/>
          <p:nvPr/>
        </p:nvPicPr>
        <p:blipFill>
          <a:blip r:embed="rId4">
            <a:alphaModFix/>
          </a:blip>
          <a:stretch>
            <a:fillRect/>
          </a:stretch>
        </p:blipFill>
        <p:spPr>
          <a:xfrm>
            <a:off x="5623200" y="1197475"/>
            <a:ext cx="3464550" cy="2975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Network</a:t>
            </a:r>
            <a:endParaRPr/>
          </a:p>
        </p:txBody>
      </p:sp>
      <p:sp>
        <p:nvSpPr>
          <p:cNvPr id="420" name="Google Shape;420;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Tradition Neural Network treat each input </a:t>
            </a:r>
            <a:r>
              <a:rPr lang="en"/>
              <a:t>independently</a:t>
            </a:r>
            <a:endParaRPr/>
          </a:p>
          <a:p>
            <a:pPr indent="-342900" lvl="0" marL="457200" rtl="0" algn="l">
              <a:spcBef>
                <a:spcPts val="0"/>
              </a:spcBef>
              <a:spcAft>
                <a:spcPts val="0"/>
              </a:spcAft>
              <a:buSzPts val="1800"/>
              <a:buChar char="●"/>
            </a:pPr>
            <a:r>
              <a:rPr lang="en"/>
              <a:t>The time dependency is added with Recurrent Neural Network</a:t>
            </a:r>
            <a:endParaRPr/>
          </a:p>
          <a:p>
            <a:pPr indent="-342900" lvl="0" marL="457200" rtl="0" algn="l">
              <a:spcBef>
                <a:spcPts val="0"/>
              </a:spcBef>
              <a:spcAft>
                <a:spcPts val="0"/>
              </a:spcAft>
              <a:buSzPts val="1800"/>
              <a:buChar char="●"/>
            </a:pPr>
            <a:r>
              <a:rPr lang="en"/>
              <a:t>In the diagram, a chunk of neural network A, looks at some input x</a:t>
            </a:r>
            <a:r>
              <a:rPr baseline="-25000" lang="en"/>
              <a:t>t</a:t>
            </a:r>
            <a:r>
              <a:rPr lang="en"/>
              <a:t> and outputs a value h</a:t>
            </a:r>
            <a:r>
              <a:rPr baseline="-25000" lang="en"/>
              <a:t>t</a:t>
            </a:r>
            <a:r>
              <a:rPr lang="en"/>
              <a:t>. A loop allows information to be passed from one step of the network to the next</a:t>
            </a:r>
            <a:endParaRPr/>
          </a:p>
        </p:txBody>
      </p:sp>
      <p:pic>
        <p:nvPicPr>
          <p:cNvPr id="421" name="Google Shape;421;p69"/>
          <p:cNvPicPr preferRelativeResize="0"/>
          <p:nvPr/>
        </p:nvPicPr>
        <p:blipFill>
          <a:blip r:embed="rId3">
            <a:alphaModFix/>
          </a:blip>
          <a:stretch>
            <a:fillRect/>
          </a:stretch>
        </p:blipFill>
        <p:spPr>
          <a:xfrm>
            <a:off x="4089588" y="2480613"/>
            <a:ext cx="2962275" cy="2447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Network </a:t>
            </a:r>
            <a:endParaRPr/>
          </a:p>
        </p:txBody>
      </p:sp>
      <p:sp>
        <p:nvSpPr>
          <p:cNvPr id="427" name="Google Shape;42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information from long term dependencies is lost by the traditional Recurrent Neural Network.</a:t>
            </a:r>
            <a:endParaRPr/>
          </a:p>
          <a:p>
            <a:pPr indent="-342900" lvl="0" marL="457200" rtl="0" algn="l">
              <a:spcBef>
                <a:spcPts val="0"/>
              </a:spcBef>
              <a:spcAft>
                <a:spcPts val="0"/>
              </a:spcAft>
              <a:buSzPts val="1800"/>
              <a:buChar char="●"/>
            </a:pPr>
            <a:r>
              <a:rPr lang="en"/>
              <a:t>This Vanishing gradient problem is solved by LSTM cells.</a:t>
            </a:r>
            <a:endParaRPr/>
          </a:p>
        </p:txBody>
      </p:sp>
      <p:pic>
        <p:nvPicPr>
          <p:cNvPr id="428" name="Google Shape;428;p70"/>
          <p:cNvPicPr preferRelativeResize="0"/>
          <p:nvPr/>
        </p:nvPicPr>
        <p:blipFill>
          <a:blip r:embed="rId3">
            <a:alphaModFix/>
          </a:blip>
          <a:stretch>
            <a:fillRect/>
          </a:stretch>
        </p:blipFill>
        <p:spPr>
          <a:xfrm>
            <a:off x="1269360" y="2329850"/>
            <a:ext cx="6605276" cy="2059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LSTM Networks</a:t>
            </a:r>
            <a:endParaRPr/>
          </a:p>
        </p:txBody>
      </p:sp>
      <p:sp>
        <p:nvSpPr>
          <p:cNvPr id="434" name="Google Shape;434;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5" name="Google Shape;435;p71"/>
          <p:cNvPicPr preferRelativeResize="0"/>
          <p:nvPr/>
        </p:nvPicPr>
        <p:blipFill>
          <a:blip r:embed="rId3">
            <a:alphaModFix/>
          </a:blip>
          <a:stretch>
            <a:fillRect/>
          </a:stretch>
        </p:blipFill>
        <p:spPr>
          <a:xfrm>
            <a:off x="311700" y="1152475"/>
            <a:ext cx="8520599" cy="3416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Forget Gate</a:t>
            </a:r>
            <a:endParaRPr/>
          </a:p>
        </p:txBody>
      </p:sp>
      <p:sp>
        <p:nvSpPr>
          <p:cNvPr id="441" name="Google Shape;441;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2" name="Google Shape;442;p72"/>
          <p:cNvPicPr preferRelativeResize="0"/>
          <p:nvPr/>
        </p:nvPicPr>
        <p:blipFill>
          <a:blip r:embed="rId3">
            <a:alphaModFix/>
          </a:blip>
          <a:stretch>
            <a:fillRect/>
          </a:stretch>
        </p:blipFill>
        <p:spPr>
          <a:xfrm>
            <a:off x="311700" y="1152475"/>
            <a:ext cx="8520600" cy="341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Input Gate</a:t>
            </a:r>
            <a:endParaRPr/>
          </a:p>
        </p:txBody>
      </p:sp>
      <p:sp>
        <p:nvSpPr>
          <p:cNvPr id="448" name="Google Shape;448;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9" name="Google Shape;449;p73"/>
          <p:cNvPicPr preferRelativeResize="0"/>
          <p:nvPr/>
        </p:nvPicPr>
        <p:blipFill>
          <a:blip r:embed="rId3">
            <a:alphaModFix/>
          </a:blip>
          <a:stretch>
            <a:fillRect/>
          </a:stretch>
        </p:blipFill>
        <p:spPr>
          <a:xfrm>
            <a:off x="311700" y="1152475"/>
            <a:ext cx="8520601"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Predictive Threat Intelligence</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Predictive Threat Intelligence is one of the emerging focus of information security. In short, Predictive Threat Intelligence is based on understanding attacker behaviour and attack pattern to better predict his/her future actions. The foresight of attackers next actions, intentions and targets can help industries and organizations to take better precautionary decisions beforehand. Moreover, the foresight can expose major vulnerabilities or leaks in the existing system. This will help the industries and organizations fix unauthorized access points in their system before they can be used for intrusion.</a:t>
            </a:r>
            <a:endParaRPr sz="1100">
              <a:solidFill>
                <a:srgbClr val="515151"/>
              </a:solidFill>
            </a:endParaRPr>
          </a:p>
          <a:p>
            <a:pPr indent="0" lvl="0" marL="0" rtl="0" algn="l">
              <a:spcBef>
                <a:spcPts val="1600"/>
              </a:spcBef>
              <a:spcAft>
                <a:spcPts val="0"/>
              </a:spcAft>
              <a:buClr>
                <a:schemeClr val="dk1"/>
              </a:buClr>
              <a:buSzPts val="1100"/>
              <a:buFont typeface="Arial"/>
              <a:buNone/>
            </a:pPr>
            <a:r>
              <a:t/>
            </a:r>
            <a:endParaRPr sz="11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r>
              <a:rPr lang="en"/>
              <a:t>Output Gate</a:t>
            </a:r>
            <a:endParaRPr/>
          </a:p>
        </p:txBody>
      </p:sp>
      <p:sp>
        <p:nvSpPr>
          <p:cNvPr id="455" name="Google Shape;45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6" name="Google Shape;456;p74"/>
          <p:cNvPicPr preferRelativeResize="0"/>
          <p:nvPr/>
        </p:nvPicPr>
        <p:blipFill>
          <a:blip r:embed="rId3">
            <a:alphaModFix/>
          </a:blip>
          <a:stretch>
            <a:fillRect/>
          </a:stretch>
        </p:blipFill>
        <p:spPr>
          <a:xfrm>
            <a:off x="311700" y="1037500"/>
            <a:ext cx="8604076" cy="3531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 Generative LSTM-based Model</a:t>
            </a:r>
            <a:endParaRPr/>
          </a:p>
        </p:txBody>
      </p:sp>
      <p:sp>
        <p:nvSpPr>
          <p:cNvPr id="462" name="Google Shape;462;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Specifics:</a:t>
            </a:r>
            <a:endParaRPr/>
          </a:p>
          <a:p>
            <a:pPr indent="-342900" lvl="0" marL="457200" rtl="0" algn="l">
              <a:spcBef>
                <a:spcPts val="600"/>
              </a:spcBef>
              <a:spcAft>
                <a:spcPts val="0"/>
              </a:spcAft>
              <a:buSzPts val="1800"/>
              <a:buChar char="-"/>
            </a:pPr>
            <a:r>
              <a:rPr lang="en"/>
              <a:t>Regression problem, MSE loss</a:t>
            </a:r>
            <a:endParaRPr/>
          </a:p>
          <a:p>
            <a:pPr indent="-342900" lvl="0" marL="457200" rtl="0" algn="l">
              <a:spcBef>
                <a:spcPts val="0"/>
              </a:spcBef>
              <a:spcAft>
                <a:spcPts val="0"/>
              </a:spcAft>
              <a:buSzPts val="1800"/>
              <a:buChar char="-"/>
            </a:pPr>
            <a:r>
              <a:rPr lang="en"/>
              <a:t>Two layer LSTM network</a:t>
            </a:r>
            <a:endParaRPr/>
          </a:p>
          <a:p>
            <a:pPr indent="-342900" lvl="0" marL="457200" rtl="0" algn="l">
              <a:spcBef>
                <a:spcPts val="0"/>
              </a:spcBef>
              <a:spcAft>
                <a:spcPts val="0"/>
              </a:spcAft>
              <a:buSzPts val="1800"/>
              <a:buChar char="-"/>
            </a:pPr>
            <a:r>
              <a:rPr lang="en"/>
              <a:t>prediction of future 10 states</a:t>
            </a:r>
            <a:endParaRPr/>
          </a:p>
          <a:p>
            <a:pPr indent="0" lvl="0" marL="0" rtl="0" algn="l">
              <a:spcBef>
                <a:spcPts val="600"/>
              </a:spcBef>
              <a:spcAft>
                <a:spcPts val="0"/>
              </a:spcAft>
              <a:buClr>
                <a:schemeClr val="dk1"/>
              </a:buClr>
              <a:buSzPts val="1100"/>
              <a:buFont typeface="Arial"/>
              <a:buNone/>
            </a:pPr>
            <a:r>
              <a:t/>
            </a:r>
            <a:endParaRPr sz="1050">
              <a:solidFill>
                <a:srgbClr val="222222"/>
              </a:solidFill>
            </a:endParaRPr>
          </a:p>
          <a:p>
            <a:pPr indent="0" lvl="0" marL="0" rtl="0" algn="l">
              <a:spcBef>
                <a:spcPts val="0"/>
              </a:spcBef>
              <a:spcAft>
                <a:spcPts val="1600"/>
              </a:spcAft>
              <a:buNone/>
            </a:pPr>
            <a:r>
              <a:t/>
            </a:r>
            <a:endParaRPr/>
          </a:p>
        </p:txBody>
      </p:sp>
      <p:pic>
        <p:nvPicPr>
          <p:cNvPr id="463" name="Google Shape;463;p75"/>
          <p:cNvPicPr preferRelativeResize="0"/>
          <p:nvPr/>
        </p:nvPicPr>
        <p:blipFill>
          <a:blip r:embed="rId3">
            <a:alphaModFix/>
          </a:blip>
          <a:stretch>
            <a:fillRect/>
          </a:stretch>
        </p:blipFill>
        <p:spPr>
          <a:xfrm>
            <a:off x="4938725" y="2076850"/>
            <a:ext cx="3688701" cy="2043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Data Used</a:t>
            </a:r>
            <a:endParaRPr/>
          </a:p>
        </p:txBody>
      </p:sp>
      <p:sp>
        <p:nvSpPr>
          <p:cNvPr id="469" name="Google Shape;469;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Cowrie honeypot logs generated from April 2017 to July 2017 were used.</a:t>
            </a:r>
            <a:endParaRPr sz="2000"/>
          </a:p>
          <a:p>
            <a:pPr indent="0" lvl="0" marL="457200" rtl="0" algn="l">
              <a:spcBef>
                <a:spcPts val="0"/>
              </a:spcBef>
              <a:spcAft>
                <a:spcPts val="0"/>
              </a:spcAft>
              <a:buNone/>
            </a:pPr>
            <a:r>
              <a:rPr lang="en" sz="2000"/>
              <a:t> </a:t>
            </a:r>
            <a:endParaRPr sz="2000"/>
          </a:p>
          <a:p>
            <a:pPr indent="-355600" lvl="0" marL="457200" rtl="0" algn="l">
              <a:spcBef>
                <a:spcPts val="0"/>
              </a:spcBef>
              <a:spcAft>
                <a:spcPts val="0"/>
              </a:spcAft>
              <a:buSzPts val="2000"/>
              <a:buChar char="●"/>
            </a:pPr>
            <a:r>
              <a:rPr lang="en" sz="2000"/>
              <a:t>22,499 distinct attack sessions with attack session</a:t>
            </a:r>
            <a:r>
              <a:rPr lang="en" sz="2000"/>
              <a:t>s</a:t>
            </a:r>
            <a:r>
              <a:rPr lang="en" sz="2000"/>
              <a:t> lasted from 2 steps to over 1400 steps. 30% sessions lasted for more than 20 steps.</a:t>
            </a:r>
            <a:endParaRPr sz="2000"/>
          </a:p>
          <a:p>
            <a:pPr indent="0" lvl="0" marL="0" rtl="0" algn="l">
              <a:spcBef>
                <a:spcPts val="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Accuracy achieved</a:t>
            </a:r>
            <a:endParaRPr/>
          </a:p>
        </p:txBody>
      </p:sp>
      <p:sp>
        <p:nvSpPr>
          <p:cNvPr id="475" name="Google Shape;475;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Markov chain: ~70% </a:t>
            </a:r>
            <a:endParaRPr sz="2000"/>
          </a:p>
          <a:p>
            <a:pPr indent="-355600" lvl="0" marL="457200" rtl="0" algn="l">
              <a:lnSpc>
                <a:spcPct val="200000"/>
              </a:lnSpc>
              <a:spcBef>
                <a:spcPts val="0"/>
              </a:spcBef>
              <a:spcAft>
                <a:spcPts val="0"/>
              </a:spcAft>
              <a:buSzPts val="2000"/>
              <a:buChar char="●"/>
            </a:pPr>
            <a:r>
              <a:rPr lang="en" sz="2000"/>
              <a:t>Hidden Markov Model: 73 - 74%</a:t>
            </a:r>
            <a:endParaRPr sz="2000"/>
          </a:p>
          <a:p>
            <a:pPr indent="-355600" lvl="0" marL="457200" rtl="0" algn="l">
              <a:lnSpc>
                <a:spcPct val="200000"/>
              </a:lnSpc>
              <a:spcBef>
                <a:spcPts val="0"/>
              </a:spcBef>
              <a:spcAft>
                <a:spcPts val="0"/>
              </a:spcAft>
              <a:buSzPts val="2000"/>
              <a:buChar char="●"/>
            </a:pPr>
            <a:r>
              <a:rPr lang="en" sz="2000"/>
              <a:t>LSTM architecture: 81 - 85%</a:t>
            </a:r>
            <a:endParaRPr sz="2000"/>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LSTM-based Model</a:t>
            </a:r>
            <a:endParaRPr/>
          </a:p>
        </p:txBody>
      </p:sp>
      <p:pic>
        <p:nvPicPr>
          <p:cNvPr id="481" name="Google Shape;481;p78"/>
          <p:cNvPicPr preferRelativeResize="0"/>
          <p:nvPr/>
        </p:nvPicPr>
        <p:blipFill rotWithShape="1">
          <a:blip r:embed="rId3">
            <a:alphaModFix/>
          </a:blip>
          <a:srcRect b="0" l="0" r="0" t="7441"/>
          <a:stretch/>
        </p:blipFill>
        <p:spPr>
          <a:xfrm>
            <a:off x="152400" y="1118150"/>
            <a:ext cx="8839201" cy="3907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LSTM-based Model</a:t>
            </a:r>
            <a:endParaRPr/>
          </a:p>
        </p:txBody>
      </p:sp>
      <p:sp>
        <p:nvSpPr>
          <p:cNvPr id="487" name="Google Shape;487;p79"/>
          <p:cNvSpPr txBox="1"/>
          <p:nvPr/>
        </p:nvSpPr>
        <p:spPr>
          <a:xfrm>
            <a:off x="494350" y="1271150"/>
            <a:ext cx="8156700" cy="3519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Predicts future 10 states in time with an accuracy ranging from 86 to 74% for 1st event to 10th event</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Much better accuracy</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Takes much larger time to train</a:t>
            </a:r>
            <a:endParaRPr sz="20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Accuracy achieved</a:t>
            </a:r>
            <a:endParaRPr/>
          </a:p>
        </p:txBody>
      </p:sp>
      <p:sp>
        <p:nvSpPr>
          <p:cNvPr id="493" name="Google Shape;49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Markov chain: ~70% </a:t>
            </a:r>
            <a:endParaRPr sz="2000"/>
          </a:p>
          <a:p>
            <a:pPr indent="-355600" lvl="0" marL="457200" rtl="0" algn="l">
              <a:lnSpc>
                <a:spcPct val="200000"/>
              </a:lnSpc>
              <a:spcBef>
                <a:spcPts val="0"/>
              </a:spcBef>
              <a:spcAft>
                <a:spcPts val="0"/>
              </a:spcAft>
              <a:buSzPts val="2000"/>
              <a:buChar char="●"/>
            </a:pPr>
            <a:r>
              <a:rPr lang="en" sz="2000"/>
              <a:t>Hidden Markov Model: 73 - 74%</a:t>
            </a:r>
            <a:endParaRPr sz="2000"/>
          </a:p>
          <a:p>
            <a:pPr indent="-355600" lvl="0" marL="457200" rtl="0" algn="l">
              <a:lnSpc>
                <a:spcPct val="200000"/>
              </a:lnSpc>
              <a:spcBef>
                <a:spcPts val="0"/>
              </a:spcBef>
              <a:spcAft>
                <a:spcPts val="0"/>
              </a:spcAft>
              <a:buSzPts val="2000"/>
              <a:buChar char="●"/>
            </a:pPr>
            <a:r>
              <a:rPr lang="en" sz="2000"/>
              <a:t>LSTM architecture: 81 - 85%</a:t>
            </a:r>
            <a:endParaRPr sz="2000"/>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Phase 1</a:t>
            </a:r>
            <a:endParaRPr/>
          </a:p>
        </p:txBody>
      </p:sp>
      <p:sp>
        <p:nvSpPr>
          <p:cNvPr id="499" name="Google Shape;499;p81"/>
          <p:cNvSpPr txBox="1"/>
          <p:nvPr/>
        </p:nvSpPr>
        <p:spPr>
          <a:xfrm>
            <a:off x="494350" y="1271150"/>
            <a:ext cx="8156700" cy="3519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Analysing the sequences generated by the proposed models may shed light on new and evolving techniques which attackers take which intruding into a system</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System administrators may take more stringent steps to tackle these emerging threats</a:t>
            </a:r>
            <a:endParaRPr sz="2000">
              <a:solidFill>
                <a:schemeClr val="dk2"/>
              </a:solidFill>
            </a:endParaRPr>
          </a:p>
          <a:p>
            <a:pPr indent="0" lvl="0" marL="457200" rtl="0" algn="l">
              <a:spcBef>
                <a:spcPts val="0"/>
              </a:spcBef>
              <a:spcAft>
                <a:spcPts val="0"/>
              </a:spcAft>
              <a:buNone/>
            </a:pPr>
            <a:r>
              <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Developed algorithms can be used to take retaliatory actions against attacker</a:t>
            </a:r>
            <a:endParaRPr sz="2000">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2"/>
          <p:cNvSpPr txBox="1"/>
          <p:nvPr/>
        </p:nvSpPr>
        <p:spPr>
          <a:xfrm>
            <a:off x="939375" y="1555375"/>
            <a:ext cx="4620000" cy="329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t>What is kafka?</a:t>
            </a:r>
            <a:endParaRPr b="1" sz="1600"/>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Publish/subscribe messaging system</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Unit of data within Kafka is called a message</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Messages are written into Kafka in batches.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Collection of messages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Batches are typically compressed</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Provides for more efficient data transfer and storage</a:t>
            </a:r>
            <a:endParaRPr>
              <a:latin typeface="Roboto"/>
              <a:ea typeface="Roboto"/>
              <a:cs typeface="Roboto"/>
              <a:sym typeface="Roboto"/>
            </a:endParaRPr>
          </a:p>
        </p:txBody>
      </p:sp>
      <p:sp>
        <p:nvSpPr>
          <p:cNvPr id="505" name="Google Shape;505;p82"/>
          <p:cNvSpPr txBox="1"/>
          <p:nvPr/>
        </p:nvSpPr>
        <p:spPr>
          <a:xfrm>
            <a:off x="823825" y="585200"/>
            <a:ext cx="60522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800"/>
              <a:t>Kafka</a:t>
            </a:r>
            <a:endParaRPr sz="2800"/>
          </a:p>
          <a:p>
            <a:pPr indent="0" lvl="0" marL="0" marR="0" rtl="0" algn="l">
              <a:lnSpc>
                <a:spcPct val="100000"/>
              </a:lnSpc>
              <a:spcBef>
                <a:spcPts val="0"/>
              </a:spcBef>
              <a:spcAft>
                <a:spcPts val="0"/>
              </a:spcAft>
              <a:buNone/>
            </a:pPr>
            <a:r>
              <a:t/>
            </a:r>
            <a:endParaRPr sz="28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83"/>
          <p:cNvSpPr txBox="1"/>
          <p:nvPr/>
        </p:nvSpPr>
        <p:spPr>
          <a:xfrm>
            <a:off x="1031775" y="604750"/>
            <a:ext cx="40038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Why Kafka?</a:t>
            </a:r>
            <a:endParaRPr>
              <a:latin typeface="Roboto"/>
              <a:ea typeface="Roboto"/>
              <a:cs typeface="Roboto"/>
              <a:sym typeface="Roboto"/>
            </a:endParaRPr>
          </a:p>
        </p:txBody>
      </p:sp>
      <p:sp>
        <p:nvSpPr>
          <p:cNvPr id="511" name="Google Shape;511;p83"/>
          <p:cNvSpPr txBox="1"/>
          <p:nvPr/>
        </p:nvSpPr>
        <p:spPr>
          <a:xfrm>
            <a:off x="1031775" y="1632400"/>
            <a:ext cx="3803700" cy="2802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Multiple Producers</a:t>
            </a:r>
            <a:endParaRPr sz="1600"/>
          </a:p>
          <a:p>
            <a:pPr indent="-330200" lvl="0" marL="457200" rtl="0" algn="l">
              <a:lnSpc>
                <a:spcPct val="115000"/>
              </a:lnSpc>
              <a:spcBef>
                <a:spcPts val="0"/>
              </a:spcBef>
              <a:spcAft>
                <a:spcPts val="0"/>
              </a:spcAft>
              <a:buSzPts val="1600"/>
              <a:buChar char="●"/>
            </a:pPr>
            <a:r>
              <a:rPr lang="en" sz="1600"/>
              <a:t>Multiple Consumers</a:t>
            </a:r>
            <a:endParaRPr sz="1600"/>
          </a:p>
          <a:p>
            <a:pPr indent="-330200" lvl="0" marL="457200" rtl="0" algn="l">
              <a:lnSpc>
                <a:spcPct val="115000"/>
              </a:lnSpc>
              <a:spcBef>
                <a:spcPts val="0"/>
              </a:spcBef>
              <a:spcAft>
                <a:spcPts val="0"/>
              </a:spcAft>
              <a:buSzPts val="1600"/>
              <a:buChar char="●"/>
            </a:pPr>
            <a:r>
              <a:rPr lang="en" sz="1600"/>
              <a:t>Disk-based Retention</a:t>
            </a:r>
            <a:endParaRPr sz="1600"/>
          </a:p>
          <a:p>
            <a:pPr indent="-330200" lvl="0" marL="457200" rtl="0" algn="l">
              <a:lnSpc>
                <a:spcPct val="115000"/>
              </a:lnSpc>
              <a:spcBef>
                <a:spcPts val="0"/>
              </a:spcBef>
              <a:spcAft>
                <a:spcPts val="0"/>
              </a:spcAft>
              <a:buSzPts val="1600"/>
              <a:buChar char="●"/>
            </a:pPr>
            <a:r>
              <a:rPr lang="en" sz="1600"/>
              <a:t>Scalable</a:t>
            </a:r>
            <a:endParaRPr sz="1600"/>
          </a:p>
          <a:p>
            <a:pPr indent="-330200" lvl="0" marL="457200" rtl="0" algn="l">
              <a:lnSpc>
                <a:spcPct val="115000"/>
              </a:lnSpc>
              <a:spcBef>
                <a:spcPts val="0"/>
              </a:spcBef>
              <a:spcAft>
                <a:spcPts val="0"/>
              </a:spcAft>
              <a:buSzPts val="1600"/>
              <a:buChar char="●"/>
            </a:pPr>
            <a:r>
              <a:rPr lang="en" sz="1600"/>
              <a:t>High Performance</a:t>
            </a:r>
            <a:endParaRPr sz="1600"/>
          </a:p>
          <a:p>
            <a:pPr indent="-330200" lvl="0" marL="457200" rtl="0" algn="l">
              <a:lnSpc>
                <a:spcPct val="115000"/>
              </a:lnSpc>
              <a:spcBef>
                <a:spcPts val="0"/>
              </a:spcBef>
              <a:spcAft>
                <a:spcPts val="0"/>
              </a:spcAft>
              <a:buSzPts val="1600"/>
              <a:buChar char="●"/>
            </a:pPr>
            <a:r>
              <a:rPr lang="en" sz="1600"/>
              <a:t>Real Time Streaming</a:t>
            </a:r>
            <a:endParaRPr sz="160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 Relevant Work</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efforts are put in understanding the user interaction with the system and finding underlying pattern. </a:t>
            </a:r>
            <a:endParaRPr/>
          </a:p>
          <a:p>
            <a:pPr indent="0" lvl="0" marL="0" rtl="0" algn="l">
              <a:spcBef>
                <a:spcPts val="1600"/>
              </a:spcBef>
              <a:spcAft>
                <a:spcPts val="0"/>
              </a:spcAft>
              <a:buNone/>
            </a:pPr>
            <a:r>
              <a:rPr lang="en"/>
              <a:t>A lot of previous work has been focused on classifying web sessions into “attack” and “normal” classes with the help of Intrusion Detection System (IDS) wherein these web sessions were usually modelled using supervised machine learning algorithms that were used to distinguish sessions </a:t>
            </a:r>
            <a:endParaRPr/>
          </a:p>
          <a:p>
            <a:pPr indent="0" lvl="0" marL="0" rtl="0" algn="l">
              <a:spcBef>
                <a:spcPts val="1600"/>
              </a:spcBef>
              <a:spcAft>
                <a:spcPts val="1600"/>
              </a:spcAft>
              <a:buNone/>
            </a:pPr>
            <a:r>
              <a:rPr lang="en"/>
              <a:t>Previous works have also focused on the analysis of polymorphic worms.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4"/>
          <p:cNvSpPr txBox="1"/>
          <p:nvPr/>
        </p:nvSpPr>
        <p:spPr>
          <a:xfrm>
            <a:off x="1447575" y="492800"/>
            <a:ext cx="45429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Topics and Partitions</a:t>
            </a:r>
            <a:endParaRPr>
              <a:latin typeface="Roboto"/>
              <a:ea typeface="Roboto"/>
              <a:cs typeface="Roboto"/>
              <a:sym typeface="Roboto"/>
            </a:endParaRPr>
          </a:p>
        </p:txBody>
      </p:sp>
      <p:sp>
        <p:nvSpPr>
          <p:cNvPr id="517" name="Google Shape;517;p84"/>
          <p:cNvSpPr txBox="1"/>
          <p:nvPr/>
        </p:nvSpPr>
        <p:spPr>
          <a:xfrm>
            <a:off x="1062675" y="1047200"/>
            <a:ext cx="4927800" cy="314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Messages in Kafka are categorized into topics.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Topics are additionally broken down into a number of partitions.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No guarantee of time-ordering of messages across the entire topic, just within a single partition.</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Partitions are the way that Kafka provides redundancy and scalability.</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Partition can be hosted on a different server.</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Single topic can be scaled horizontally across multiple servers to provide for performance.</a:t>
            </a:r>
            <a:endParaRPr>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pic>
        <p:nvPicPr>
          <p:cNvPr id="522" name="Google Shape;522;p85"/>
          <p:cNvPicPr preferRelativeResize="0"/>
          <p:nvPr/>
        </p:nvPicPr>
        <p:blipFill>
          <a:blip r:embed="rId3">
            <a:alphaModFix/>
          </a:blip>
          <a:stretch>
            <a:fillRect/>
          </a:stretch>
        </p:blipFill>
        <p:spPr>
          <a:xfrm>
            <a:off x="368000" y="661313"/>
            <a:ext cx="3863640" cy="3820900"/>
          </a:xfrm>
          <a:prstGeom prst="rect">
            <a:avLst/>
          </a:prstGeom>
          <a:noFill/>
          <a:ln>
            <a:noFill/>
          </a:ln>
        </p:spPr>
      </p:pic>
      <p:pic>
        <p:nvPicPr>
          <p:cNvPr id="523" name="Google Shape;523;p85"/>
          <p:cNvPicPr preferRelativeResize="0"/>
          <p:nvPr/>
        </p:nvPicPr>
        <p:blipFill>
          <a:blip r:embed="rId4">
            <a:alphaModFix/>
          </a:blip>
          <a:stretch>
            <a:fillRect/>
          </a:stretch>
        </p:blipFill>
        <p:spPr>
          <a:xfrm>
            <a:off x="4553440" y="1433513"/>
            <a:ext cx="3733800" cy="2276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6"/>
          <p:cNvSpPr txBox="1"/>
          <p:nvPr/>
        </p:nvSpPr>
        <p:spPr>
          <a:xfrm>
            <a:off x="769975" y="508200"/>
            <a:ext cx="33264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Producers</a:t>
            </a:r>
            <a:r>
              <a:rPr b="1" lang="en" sz="3000">
                <a:solidFill>
                  <a:srgbClr val="2A3990"/>
                </a:solidFill>
                <a:latin typeface="Roboto"/>
                <a:ea typeface="Roboto"/>
                <a:cs typeface="Roboto"/>
                <a:sym typeface="Roboto"/>
              </a:rPr>
              <a:t>  </a:t>
            </a:r>
            <a:endParaRPr>
              <a:latin typeface="Roboto"/>
              <a:ea typeface="Roboto"/>
              <a:cs typeface="Roboto"/>
              <a:sym typeface="Roboto"/>
            </a:endParaRPr>
          </a:p>
        </p:txBody>
      </p:sp>
      <p:sp>
        <p:nvSpPr>
          <p:cNvPr id="529" name="Google Shape;529;p86"/>
          <p:cNvSpPr txBox="1"/>
          <p:nvPr/>
        </p:nvSpPr>
        <p:spPr>
          <a:xfrm>
            <a:off x="877775" y="1416775"/>
            <a:ext cx="5359200" cy="258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Producers create new messages.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A message will be produced to a specific topic.</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Balance messages over all partitions of a topic evenly</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In some cases it will direct messages to specific partitions using the message key and a partitioner</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Assures that all messages produced with a given key will get written to the same partition.</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Also use a custom partitioner that follows other business rules for mapping messages to partitions.</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7"/>
          <p:cNvSpPr txBox="1"/>
          <p:nvPr/>
        </p:nvSpPr>
        <p:spPr>
          <a:xfrm>
            <a:off x="739200" y="1185775"/>
            <a:ext cx="7342500" cy="3427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Consumers read messages.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Consumer subscribes to one or more topics and reads the messages in the order they were produced.</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Keeps track of which messages it has already consumed by keeping track of the offset</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Consumers work as part of a consumer group.</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One or more consumers that work together to consume a topic.</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Group assures that each partition is only consumed by one member.</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In this way, consumers can horizontally scale to consume topics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If a single consumer fails, the remaining members of the group will rebalance the partitions</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535" name="Google Shape;535;p87"/>
          <p:cNvSpPr txBox="1"/>
          <p:nvPr/>
        </p:nvSpPr>
        <p:spPr>
          <a:xfrm>
            <a:off x="778875" y="329925"/>
            <a:ext cx="3203100" cy="7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Consumer</a:t>
            </a:r>
            <a:endParaRPr>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8"/>
          <p:cNvSpPr txBox="1"/>
          <p:nvPr>
            <p:ph type="title"/>
          </p:nvPr>
        </p:nvSpPr>
        <p:spPr>
          <a:xfrm>
            <a:off x="569325" y="3922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Arial"/>
                <a:ea typeface="Arial"/>
                <a:cs typeface="Arial"/>
                <a:sym typeface="Arial"/>
              </a:rPr>
              <a:t>Brokers and Clusters</a:t>
            </a:r>
            <a:endParaRPr/>
          </a:p>
        </p:txBody>
      </p:sp>
      <p:sp>
        <p:nvSpPr>
          <p:cNvPr id="541" name="Google Shape;541;p88"/>
          <p:cNvSpPr txBox="1"/>
          <p:nvPr/>
        </p:nvSpPr>
        <p:spPr>
          <a:xfrm>
            <a:off x="662175" y="1170375"/>
            <a:ext cx="5821200" cy="3819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A single Kafka server is called a broker.</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Receives messages from producers, assigns offsets to them, and commits the messages to storage on disk.</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Serves consumers, responding to fetch requests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A single broker can easily handle thousands of partitions and millions of messages per second.</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Designed to operate as part of a cluster.</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 sz="1600">
                <a:latin typeface="Roboto"/>
                <a:ea typeface="Roboto"/>
                <a:cs typeface="Roboto"/>
                <a:sym typeface="Roboto"/>
              </a:rPr>
              <a:t>One will also function as the cluster controller</a:t>
            </a:r>
            <a:endParaRPr sz="1600">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600">
                <a:latin typeface="Roboto"/>
                <a:ea typeface="Roboto"/>
                <a:cs typeface="Roboto"/>
                <a:sym typeface="Roboto"/>
              </a:rPr>
              <a:t>Controller is responsible for administrative operations, including assigning partitions to brokers and monitoring for broker failures</a:t>
            </a:r>
            <a:r>
              <a:rPr lang="en"/>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89"/>
          <p:cNvPicPr preferRelativeResize="0"/>
          <p:nvPr/>
        </p:nvPicPr>
        <p:blipFill>
          <a:blip r:embed="rId3">
            <a:alphaModFix/>
          </a:blip>
          <a:stretch>
            <a:fillRect/>
          </a:stretch>
        </p:blipFill>
        <p:spPr>
          <a:xfrm>
            <a:off x="1451150" y="661300"/>
            <a:ext cx="6241706" cy="3820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90"/>
          <p:cNvSpPr txBox="1"/>
          <p:nvPr>
            <p:ph type="title"/>
          </p:nvPr>
        </p:nvSpPr>
        <p:spPr>
          <a:xfrm>
            <a:off x="623400" y="4011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Arial"/>
                <a:ea typeface="Arial"/>
                <a:cs typeface="Arial"/>
                <a:sym typeface="Arial"/>
              </a:rPr>
              <a:t>Kafka Stream</a:t>
            </a:r>
            <a:endParaRPr/>
          </a:p>
        </p:txBody>
      </p:sp>
      <p:sp>
        <p:nvSpPr>
          <p:cNvPr id="552" name="Google Shape;552;p90"/>
          <p:cNvSpPr txBox="1"/>
          <p:nvPr/>
        </p:nvSpPr>
        <p:spPr>
          <a:xfrm>
            <a:off x="754575" y="1339775"/>
            <a:ext cx="4989600" cy="272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Client library for building applications and microservices</a:t>
            </a:r>
            <a:endParaRPr/>
          </a:p>
          <a:p>
            <a:pPr indent="0" lvl="0" marL="0" rtl="0" algn="l">
              <a:lnSpc>
                <a:spcPct val="115000"/>
              </a:lnSpc>
              <a:spcBef>
                <a:spcPts val="0"/>
              </a:spcBef>
              <a:spcAft>
                <a:spcPts val="0"/>
              </a:spcAft>
              <a:buNone/>
            </a:pPr>
            <a:r>
              <a:rPr lang="en"/>
              <a:t>Input and output data are stored in a Apache Kafka</a:t>
            </a:r>
            <a:endParaRPr/>
          </a:p>
          <a:p>
            <a:pPr indent="0" lvl="0" marL="0" rtl="0" algn="l">
              <a:lnSpc>
                <a:spcPct val="115000"/>
              </a:lnSpc>
              <a:spcBef>
                <a:spcPts val="0"/>
              </a:spcBef>
              <a:spcAft>
                <a:spcPts val="0"/>
              </a:spcAft>
              <a:buNone/>
            </a:pPr>
            <a:r>
              <a:rPr lang="en"/>
              <a:t>Two special processors in the topology:</a:t>
            </a:r>
            <a:endParaRPr/>
          </a:p>
          <a:p>
            <a:pPr indent="-317500" lvl="0" marL="457200" rtl="0" algn="l">
              <a:lnSpc>
                <a:spcPct val="115000"/>
              </a:lnSpc>
              <a:spcBef>
                <a:spcPts val="0"/>
              </a:spcBef>
              <a:spcAft>
                <a:spcPts val="0"/>
              </a:spcAft>
              <a:buSzPts val="1400"/>
              <a:buChar char="●"/>
            </a:pPr>
            <a:r>
              <a:rPr b="1" lang="en"/>
              <a:t>Source Processor</a:t>
            </a:r>
            <a:r>
              <a:rPr lang="en"/>
              <a:t>:</a:t>
            </a:r>
            <a:endParaRPr/>
          </a:p>
          <a:p>
            <a:pPr indent="0" lvl="0" marL="0" rtl="0" algn="l">
              <a:lnSpc>
                <a:spcPct val="115000"/>
              </a:lnSpc>
              <a:spcBef>
                <a:spcPts val="0"/>
              </a:spcBef>
              <a:spcAft>
                <a:spcPts val="0"/>
              </a:spcAft>
              <a:buNone/>
            </a:pPr>
            <a:r>
              <a:rPr lang="en"/>
              <a:t>Produces an input stream to its topology from one or multiple Kafka topics</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Sink Processor</a:t>
            </a:r>
            <a:r>
              <a:rPr lang="en"/>
              <a:t>:</a:t>
            </a:r>
            <a:endParaRPr/>
          </a:p>
          <a:p>
            <a:pPr indent="0" lvl="0" marL="0" rtl="0" algn="l">
              <a:lnSpc>
                <a:spcPct val="115000"/>
              </a:lnSpc>
              <a:spcBef>
                <a:spcPts val="0"/>
              </a:spcBef>
              <a:spcAft>
                <a:spcPts val="0"/>
              </a:spcAft>
              <a:buNone/>
            </a:pPr>
            <a:r>
              <a:rPr lang="en"/>
              <a:t>Sends any received records from its up-stream processors to a specified Kafka topic.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91"/>
          <p:cNvSpPr txBox="1"/>
          <p:nvPr>
            <p:ph type="title"/>
          </p:nvPr>
        </p:nvSpPr>
        <p:spPr>
          <a:xfrm>
            <a:off x="311700" y="410000"/>
            <a:ext cx="487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Arial"/>
                <a:ea typeface="Arial"/>
                <a:cs typeface="Arial"/>
                <a:sym typeface="Arial"/>
              </a:rPr>
              <a:t>Data Structures</a:t>
            </a:r>
            <a:endParaRPr/>
          </a:p>
        </p:txBody>
      </p:sp>
      <p:sp>
        <p:nvSpPr>
          <p:cNvPr id="558" name="Google Shape;558;p91"/>
          <p:cNvSpPr txBox="1"/>
          <p:nvPr/>
        </p:nvSpPr>
        <p:spPr>
          <a:xfrm>
            <a:off x="311700" y="1439700"/>
            <a:ext cx="3279900" cy="29259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lang="en" sz="2800"/>
              <a:t>KStream</a:t>
            </a:r>
            <a:endParaRPr sz="2800"/>
          </a:p>
          <a:p>
            <a:pPr indent="-406400" lvl="0" marL="457200" rtl="0" algn="l">
              <a:lnSpc>
                <a:spcPct val="115000"/>
              </a:lnSpc>
              <a:spcBef>
                <a:spcPts val="0"/>
              </a:spcBef>
              <a:spcAft>
                <a:spcPts val="0"/>
              </a:spcAft>
              <a:buSzPts val="2800"/>
              <a:buChar char="●"/>
            </a:pPr>
            <a:r>
              <a:rPr lang="en" sz="2800"/>
              <a:t>KTable</a:t>
            </a:r>
            <a:endParaRPr sz="2800"/>
          </a:p>
        </p:txBody>
      </p:sp>
      <p:sp>
        <p:nvSpPr>
          <p:cNvPr id="559" name="Google Shape;559;p91"/>
          <p:cNvSpPr txBox="1"/>
          <p:nvPr/>
        </p:nvSpPr>
        <p:spPr>
          <a:xfrm>
            <a:off x="4811000" y="480350"/>
            <a:ext cx="34110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Operations</a:t>
            </a:r>
            <a:r>
              <a:rPr b="1" lang="en" sz="3000">
                <a:solidFill>
                  <a:schemeClr val="dk1"/>
                </a:solidFill>
                <a:latin typeface="Roboto"/>
                <a:ea typeface="Roboto"/>
                <a:cs typeface="Roboto"/>
                <a:sym typeface="Roboto"/>
              </a:rPr>
              <a:t> </a:t>
            </a:r>
            <a:endParaRPr>
              <a:latin typeface="Roboto"/>
              <a:ea typeface="Roboto"/>
              <a:cs typeface="Roboto"/>
              <a:sym typeface="Roboto"/>
            </a:endParaRPr>
          </a:p>
        </p:txBody>
      </p:sp>
      <p:sp>
        <p:nvSpPr>
          <p:cNvPr id="560" name="Google Shape;560;p91"/>
          <p:cNvSpPr txBox="1"/>
          <p:nvPr/>
        </p:nvSpPr>
        <p:spPr>
          <a:xfrm>
            <a:off x="4876550" y="1551825"/>
            <a:ext cx="3279900" cy="15771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lang="en" sz="2800"/>
              <a:t>Map</a:t>
            </a:r>
            <a:endParaRPr sz="2800"/>
          </a:p>
          <a:p>
            <a:pPr indent="-406400" lvl="0" marL="457200" rtl="0" algn="l">
              <a:lnSpc>
                <a:spcPct val="115000"/>
              </a:lnSpc>
              <a:spcBef>
                <a:spcPts val="0"/>
              </a:spcBef>
              <a:spcAft>
                <a:spcPts val="0"/>
              </a:spcAft>
              <a:buSzPts val="2800"/>
              <a:buChar char="●"/>
            </a:pPr>
            <a:r>
              <a:rPr lang="en" sz="2800"/>
              <a:t>Reduce</a:t>
            </a:r>
            <a:endParaRPr sz="2800"/>
          </a:p>
          <a:p>
            <a:pPr indent="0" lvl="0" marL="0" rtl="0" algn="l">
              <a:lnSpc>
                <a:spcPct val="115000"/>
              </a:lnSpc>
              <a:spcBef>
                <a:spcPts val="0"/>
              </a:spcBef>
              <a:spcAft>
                <a:spcPts val="0"/>
              </a:spcAft>
              <a:buNone/>
            </a:pPr>
            <a:r>
              <a:t/>
            </a:r>
            <a:endParaRPr sz="2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id="565" name="Google Shape;565;p92"/>
          <p:cNvPicPr preferRelativeResize="0"/>
          <p:nvPr/>
        </p:nvPicPr>
        <p:blipFill>
          <a:blip r:embed="rId3">
            <a:alphaModFix/>
          </a:blip>
          <a:stretch>
            <a:fillRect/>
          </a:stretch>
        </p:blipFill>
        <p:spPr>
          <a:xfrm>
            <a:off x="1785263" y="152400"/>
            <a:ext cx="5573465" cy="4838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Arial"/>
                <a:ea typeface="Arial"/>
                <a:cs typeface="Arial"/>
                <a:sym typeface="Arial"/>
              </a:rPr>
              <a:t>Overall System Workflow</a:t>
            </a:r>
            <a:endParaRPr/>
          </a:p>
        </p:txBody>
      </p:sp>
      <p:pic>
        <p:nvPicPr>
          <p:cNvPr id="571" name="Google Shape;571;p93"/>
          <p:cNvPicPr preferRelativeResize="0"/>
          <p:nvPr/>
        </p:nvPicPr>
        <p:blipFill>
          <a:blip r:embed="rId3">
            <a:alphaModFix/>
          </a:blip>
          <a:stretch>
            <a:fillRect/>
          </a:stretch>
        </p:blipFill>
        <p:spPr>
          <a:xfrm>
            <a:off x="576525" y="1116850"/>
            <a:ext cx="4044375" cy="3820900"/>
          </a:xfrm>
          <a:prstGeom prst="rect">
            <a:avLst/>
          </a:prstGeom>
          <a:noFill/>
          <a:ln>
            <a:noFill/>
          </a:ln>
        </p:spPr>
      </p:pic>
      <p:sp>
        <p:nvSpPr>
          <p:cNvPr id="572" name="Google Shape;572;p93"/>
          <p:cNvSpPr txBox="1"/>
          <p:nvPr/>
        </p:nvSpPr>
        <p:spPr>
          <a:xfrm>
            <a:off x="5197125" y="1017800"/>
            <a:ext cx="3564300" cy="39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system Components are:</a:t>
            </a:r>
            <a:endParaRPr sz="1800">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Cowrie Honeypot </a:t>
            </a:r>
            <a:endParaRPr sz="1800">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Kafka System</a:t>
            </a:r>
            <a:endParaRPr sz="1800">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Machine learning Models </a:t>
            </a:r>
            <a:endParaRPr sz="1800">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MongoDB system</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Problems in Existing Methods</a:t>
            </a:r>
            <a:endParaRPr/>
          </a:p>
        </p:txBody>
      </p:sp>
      <p:sp>
        <p:nvSpPr>
          <p:cNvPr id="171" name="Google Shape;17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hese methods are necessary they do not provide better understanding of the nature of existing and future threats. </a:t>
            </a:r>
            <a:endParaRPr/>
          </a:p>
          <a:p>
            <a:pPr indent="0" lvl="0" marL="0" rtl="0" algn="l">
              <a:spcBef>
                <a:spcPts val="1600"/>
              </a:spcBef>
              <a:spcAft>
                <a:spcPts val="0"/>
              </a:spcAft>
              <a:buNone/>
            </a:pPr>
            <a:r>
              <a:rPr lang="en"/>
              <a:t>Having the ability to predict attacker actions is of paramount importance for taking preventive rather than damage control based actions. </a:t>
            </a:r>
            <a:endParaRPr/>
          </a:p>
          <a:p>
            <a:pPr indent="0" lvl="0" marL="0" rtl="0" algn="l">
              <a:spcBef>
                <a:spcPts val="1600"/>
              </a:spcBef>
              <a:spcAft>
                <a:spcPts val="0"/>
              </a:spcAft>
              <a:buClr>
                <a:schemeClr val="dk1"/>
              </a:buClr>
              <a:buSzPts val="1100"/>
              <a:buFont typeface="Arial"/>
              <a:buNone/>
            </a:pPr>
            <a:r>
              <a:rPr lang="en"/>
              <a:t>In our work, we use Markov chain and Hidden Markov Model, along with LSTMs, to model different types of attacker behaviour that can be observed in a common file based honeypot system.</a:t>
            </a:r>
            <a:endParaRPr/>
          </a:p>
          <a:p>
            <a:pPr indent="0" lvl="0" marL="0" rtl="0" algn="just">
              <a:spcBef>
                <a:spcPts val="1600"/>
              </a:spcBef>
              <a:spcAft>
                <a:spcPts val="0"/>
              </a:spcAft>
              <a:buClr>
                <a:schemeClr val="dk1"/>
              </a:buClr>
              <a:buSzPts val="1100"/>
              <a:buFont typeface="Arial"/>
              <a:buNone/>
            </a:pPr>
            <a:r>
              <a:rPr lang="en"/>
              <a:t>An accurate prediction of attacker’s action will help the system to isolate and contain the attack without excessively affecting the whole network.</a:t>
            </a:r>
            <a:endParaRPr sz="2200"/>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Dataflow of system </a:t>
            </a:r>
            <a:endParaRPr/>
          </a:p>
        </p:txBody>
      </p:sp>
      <p:sp>
        <p:nvSpPr>
          <p:cNvPr id="578" name="Google Shape;578;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Cowrie Honeypot:</a:t>
            </a:r>
            <a:endParaRPr b="1"/>
          </a:p>
          <a:p>
            <a:pPr indent="-342900" lvl="0" marL="457200" rtl="0" algn="l">
              <a:spcBef>
                <a:spcPts val="0"/>
              </a:spcBef>
              <a:spcAft>
                <a:spcPts val="0"/>
              </a:spcAft>
              <a:buSzPts val="1800"/>
              <a:buChar char="●"/>
            </a:pPr>
            <a:r>
              <a:rPr lang="en"/>
              <a:t>The cowrie honeypot is set up on a computer which is used to lure attacker</a:t>
            </a:r>
            <a:endParaRPr/>
          </a:p>
          <a:p>
            <a:pPr indent="-342900" lvl="0" marL="457200" rtl="0" algn="l">
              <a:spcBef>
                <a:spcPts val="0"/>
              </a:spcBef>
              <a:spcAft>
                <a:spcPts val="0"/>
              </a:spcAft>
              <a:buSzPts val="1800"/>
              <a:buChar char="●"/>
            </a:pPr>
            <a:r>
              <a:rPr lang="en"/>
              <a:t>The interaction of the attacker is stored in terms of logs </a:t>
            </a:r>
            <a:endParaRPr/>
          </a:p>
          <a:p>
            <a:pPr indent="-342900" lvl="0" marL="457200" rtl="0" algn="l">
              <a:spcBef>
                <a:spcPts val="0"/>
              </a:spcBef>
              <a:spcAft>
                <a:spcPts val="0"/>
              </a:spcAft>
              <a:buSzPts val="1800"/>
              <a:buChar char="●"/>
            </a:pPr>
            <a:r>
              <a:rPr lang="en"/>
              <a:t>Each session will be logged which will contain the information regarding session_id, event_id</a:t>
            </a:r>
            <a:endParaRPr/>
          </a:p>
          <a:p>
            <a:pPr indent="-342900" lvl="0" marL="457200" rtl="0" algn="l">
              <a:spcBef>
                <a:spcPts val="0"/>
              </a:spcBef>
              <a:spcAft>
                <a:spcPts val="0"/>
              </a:spcAft>
              <a:buSzPts val="1800"/>
              <a:buChar char="●"/>
            </a:pPr>
            <a:r>
              <a:rPr lang="en"/>
              <a:t>The data will be stored in JSON format and the events are grouped by the session id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Dataflow of system </a:t>
            </a:r>
            <a:endParaRPr/>
          </a:p>
        </p:txBody>
      </p:sp>
      <p:sp>
        <p:nvSpPr>
          <p:cNvPr id="584" name="Google Shape;58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2"/>
            </a:pPr>
            <a:r>
              <a:rPr b="1" lang="en"/>
              <a:t>Kafka Subsystem (Producer):</a:t>
            </a:r>
            <a:endParaRPr b="1"/>
          </a:p>
          <a:p>
            <a:pPr indent="-342900" lvl="0" marL="457200" rtl="0" algn="just">
              <a:lnSpc>
                <a:spcPct val="150000"/>
              </a:lnSpc>
              <a:spcBef>
                <a:spcPts val="0"/>
              </a:spcBef>
              <a:spcAft>
                <a:spcPts val="0"/>
              </a:spcAft>
              <a:buSzPts val="1800"/>
              <a:buChar char="●"/>
            </a:pPr>
            <a:r>
              <a:rPr lang="en"/>
              <a:t>Each honeypot device has its own producer module. </a:t>
            </a:r>
            <a:endParaRPr/>
          </a:p>
          <a:p>
            <a:pPr indent="-342900" lvl="0" marL="457200" rtl="0" algn="just">
              <a:lnSpc>
                <a:spcPct val="150000"/>
              </a:lnSpc>
              <a:spcBef>
                <a:spcPts val="600"/>
              </a:spcBef>
              <a:spcAft>
                <a:spcPts val="0"/>
              </a:spcAft>
              <a:buSzPts val="1800"/>
              <a:buChar char="●"/>
            </a:pPr>
            <a:r>
              <a:rPr lang="en"/>
              <a:t>The producer is responsible for publishing the honeypot log data to the brokers. Each producer node subscribes to a cluster of Kafka brokers which automatically distributes the load among themselves. </a:t>
            </a:r>
            <a:endParaRPr/>
          </a:p>
          <a:p>
            <a:pPr indent="-342900" lvl="0" marL="457200" rtl="0" algn="just">
              <a:lnSpc>
                <a:spcPct val="150000"/>
              </a:lnSpc>
              <a:spcBef>
                <a:spcPts val="600"/>
              </a:spcBef>
              <a:spcAft>
                <a:spcPts val="600"/>
              </a:spcAft>
              <a:buSzPts val="1800"/>
              <a:buChar char="●"/>
            </a:pPr>
            <a:r>
              <a:rPr lang="en"/>
              <a:t>The producer constantly monitors the log produced by honeypot device, converts it to JSON format acceptable to the streamer and publishes it to an input topic</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96"/>
          <p:cNvSpPr txBox="1"/>
          <p:nvPr>
            <p:ph type="title"/>
          </p:nvPr>
        </p:nvSpPr>
        <p:spPr>
          <a:xfrm>
            <a:off x="311700" y="176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Dataflow of system</a:t>
            </a:r>
            <a:endParaRPr/>
          </a:p>
        </p:txBody>
      </p:sp>
      <p:sp>
        <p:nvSpPr>
          <p:cNvPr id="590" name="Google Shape;590;p96"/>
          <p:cNvSpPr txBox="1"/>
          <p:nvPr>
            <p:ph idx="1" type="body"/>
          </p:nvPr>
        </p:nvSpPr>
        <p:spPr>
          <a:xfrm>
            <a:off x="311700" y="863550"/>
            <a:ext cx="8520600" cy="418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2"/>
            </a:pPr>
            <a:r>
              <a:rPr b="1" lang="en"/>
              <a:t>Kafka Subsystem (Streamer):</a:t>
            </a:r>
            <a:endParaRPr b="1"/>
          </a:p>
          <a:p>
            <a:pPr indent="-342900" lvl="0" marL="914400" rtl="0" algn="just">
              <a:lnSpc>
                <a:spcPct val="150000"/>
              </a:lnSpc>
              <a:spcBef>
                <a:spcPts val="0"/>
              </a:spcBef>
              <a:spcAft>
                <a:spcPts val="0"/>
              </a:spcAft>
              <a:buSzPts val="1800"/>
              <a:buChar char="●"/>
            </a:pPr>
            <a:r>
              <a:rPr lang="en">
                <a:solidFill>
                  <a:schemeClr val="dk1"/>
                </a:solidFill>
              </a:rPr>
              <a:t>Kafka Streamer performs a set of map and reduce operations to aggregate and compute the results. </a:t>
            </a:r>
            <a:endParaRPr>
              <a:solidFill>
                <a:schemeClr val="dk1"/>
              </a:solidFill>
            </a:endParaRPr>
          </a:p>
          <a:p>
            <a:pPr indent="-342900" lvl="0" marL="914400" rtl="0" algn="just">
              <a:lnSpc>
                <a:spcPct val="150000"/>
              </a:lnSpc>
              <a:spcBef>
                <a:spcPts val="600"/>
              </a:spcBef>
              <a:spcAft>
                <a:spcPts val="0"/>
              </a:spcAft>
              <a:buSzPts val="1800"/>
              <a:buChar char="●"/>
            </a:pPr>
            <a:r>
              <a:rPr lang="en">
                <a:solidFill>
                  <a:schemeClr val="dk1"/>
                </a:solidFill>
              </a:rPr>
              <a:t>The first map operation maps the input stream of data into a numeric value and stores the result in a custom data structure named as streamList.</a:t>
            </a:r>
            <a:endParaRPr>
              <a:solidFill>
                <a:schemeClr val="dk1"/>
              </a:solidFill>
            </a:endParaRPr>
          </a:p>
          <a:p>
            <a:pPr indent="-342900" lvl="0" marL="914400" rtl="0" algn="just">
              <a:lnSpc>
                <a:spcPct val="150000"/>
              </a:lnSpc>
              <a:spcBef>
                <a:spcPts val="600"/>
              </a:spcBef>
              <a:spcAft>
                <a:spcPts val="0"/>
              </a:spcAft>
              <a:buSzPts val="1800"/>
              <a:buChar char="●"/>
            </a:pPr>
            <a:r>
              <a:rPr lang="en">
                <a:solidFill>
                  <a:schemeClr val="dk1"/>
                </a:solidFill>
              </a:rPr>
              <a:t>A groupByKey() operation, then aggregates the mapped values with respect to the session Id. </a:t>
            </a:r>
            <a:endParaRPr>
              <a:solidFill>
                <a:schemeClr val="dk1"/>
              </a:solidFill>
            </a:endParaRPr>
          </a:p>
          <a:p>
            <a:pPr indent="-342900" lvl="0" marL="914400" rtl="0" algn="just">
              <a:lnSpc>
                <a:spcPct val="150000"/>
              </a:lnSpc>
              <a:spcBef>
                <a:spcPts val="600"/>
              </a:spcBef>
              <a:spcAft>
                <a:spcPts val="600"/>
              </a:spcAft>
              <a:buSzPts val="1800"/>
              <a:buChar char="●"/>
            </a:pPr>
            <a:r>
              <a:rPr lang="en">
                <a:solidFill>
                  <a:schemeClr val="dk1"/>
                </a:solidFill>
              </a:rPr>
              <a:t>A reduce operation combines the data of each group and produces an intermediate output.in the form of KTable.  </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Dataflow of system</a:t>
            </a:r>
            <a:endParaRPr/>
          </a:p>
          <a:p>
            <a:pPr indent="0" lvl="0" marL="0" rtl="0" algn="l">
              <a:spcBef>
                <a:spcPts val="0"/>
              </a:spcBef>
              <a:spcAft>
                <a:spcPts val="0"/>
              </a:spcAft>
              <a:buNone/>
            </a:pPr>
            <a:r>
              <a:t/>
            </a:r>
            <a:endParaRPr/>
          </a:p>
        </p:txBody>
      </p:sp>
      <p:sp>
        <p:nvSpPr>
          <p:cNvPr id="596" name="Google Shape;596;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2"/>
            </a:pPr>
            <a:r>
              <a:rPr b="1" lang="en"/>
              <a:t>Kafka Subsystem (Streamer):</a:t>
            </a:r>
            <a:endParaRPr b="1"/>
          </a:p>
          <a:p>
            <a:pPr indent="-342900" lvl="0" marL="457200" rtl="0" algn="just">
              <a:lnSpc>
                <a:spcPct val="150000"/>
              </a:lnSpc>
              <a:spcBef>
                <a:spcPts val="0"/>
              </a:spcBef>
              <a:spcAft>
                <a:spcPts val="0"/>
              </a:spcAft>
              <a:buSzPts val="1800"/>
              <a:buChar char="●"/>
            </a:pPr>
            <a:r>
              <a:rPr lang="en">
                <a:solidFill>
                  <a:schemeClr val="dk1"/>
                </a:solidFill>
              </a:rPr>
              <a:t>Second map phase to produces a stream of predicted output. </a:t>
            </a:r>
            <a:endParaRPr>
              <a:solidFill>
                <a:schemeClr val="dk1"/>
              </a:solidFill>
            </a:endParaRPr>
          </a:p>
          <a:p>
            <a:pPr indent="-342900" lvl="0" marL="457200" rtl="0" algn="just">
              <a:lnSpc>
                <a:spcPct val="150000"/>
              </a:lnSpc>
              <a:spcBef>
                <a:spcPts val="600"/>
              </a:spcBef>
              <a:spcAft>
                <a:spcPts val="0"/>
              </a:spcAft>
              <a:buSzPts val="1800"/>
              <a:buChar char="●"/>
            </a:pPr>
            <a:r>
              <a:rPr lang="en">
                <a:solidFill>
                  <a:schemeClr val="dk1"/>
                </a:solidFill>
              </a:rPr>
              <a:t>The streamer sends a POST request to the flask server. </a:t>
            </a:r>
            <a:endParaRPr>
              <a:solidFill>
                <a:schemeClr val="dk1"/>
              </a:solidFill>
            </a:endParaRPr>
          </a:p>
          <a:p>
            <a:pPr indent="-342900" lvl="0" marL="457200" rtl="0" algn="just">
              <a:lnSpc>
                <a:spcPct val="150000"/>
              </a:lnSpc>
              <a:spcBef>
                <a:spcPts val="600"/>
              </a:spcBef>
              <a:spcAft>
                <a:spcPts val="0"/>
              </a:spcAft>
              <a:buSzPts val="1800"/>
              <a:buChar char="●"/>
            </a:pPr>
            <a:r>
              <a:rPr lang="en">
                <a:solidFill>
                  <a:schemeClr val="dk1"/>
                </a:solidFill>
              </a:rPr>
              <a:t> The server computes the prediction and sends the predicted output back to the streamer.  </a:t>
            </a:r>
            <a:endParaRPr>
              <a:solidFill>
                <a:schemeClr val="dk1"/>
              </a:solidFill>
            </a:endParaRPr>
          </a:p>
          <a:p>
            <a:pPr indent="-342900" lvl="0" marL="457200" rtl="0" algn="just">
              <a:lnSpc>
                <a:spcPct val="150000"/>
              </a:lnSpc>
              <a:spcBef>
                <a:spcPts val="600"/>
              </a:spcBef>
              <a:spcAft>
                <a:spcPts val="0"/>
              </a:spcAft>
              <a:buSzPts val="1800"/>
              <a:buChar char="●"/>
            </a:pPr>
            <a:r>
              <a:rPr lang="en">
                <a:solidFill>
                  <a:schemeClr val="dk1"/>
                </a:solidFill>
              </a:rPr>
              <a:t>This map phase produces data in the form of a KStream.</a:t>
            </a:r>
            <a:endParaRPr>
              <a:solidFill>
                <a:schemeClr val="dk1"/>
              </a:solidFill>
            </a:endParaRPr>
          </a:p>
          <a:p>
            <a:pPr indent="-342900" lvl="0" marL="457200" rtl="0" algn="just">
              <a:lnSpc>
                <a:spcPct val="150000"/>
              </a:lnSpc>
              <a:spcBef>
                <a:spcPts val="600"/>
              </a:spcBef>
              <a:spcAft>
                <a:spcPts val="600"/>
              </a:spcAft>
              <a:buSzPts val="1800"/>
              <a:buChar char="●"/>
            </a:pPr>
            <a:r>
              <a:rPr lang="en">
                <a:solidFill>
                  <a:schemeClr val="dk1"/>
                </a:solidFill>
              </a:rPr>
              <a:t> This KStream data is flushed back to the kafka broker via an output topic.</a:t>
            </a:r>
            <a:r>
              <a:rPr lang="en" sz="1100">
                <a:solidFill>
                  <a:schemeClr val="dk1"/>
                </a:solidFill>
                <a:latin typeface="Open Sans"/>
                <a:ea typeface="Open Sans"/>
                <a:cs typeface="Open Sans"/>
                <a:sym typeface="Open Sans"/>
              </a:rPr>
              <a:t> </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Dataflow of system</a:t>
            </a:r>
            <a:endParaRPr/>
          </a:p>
        </p:txBody>
      </p:sp>
      <p:sp>
        <p:nvSpPr>
          <p:cNvPr id="602" name="Google Shape;602;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3"/>
            </a:pPr>
            <a:r>
              <a:rPr b="1" lang="en"/>
              <a:t>Machine learning models:</a:t>
            </a:r>
            <a:endParaRPr b="1"/>
          </a:p>
          <a:p>
            <a:pPr indent="-342900" lvl="0" marL="457200" rtl="0" algn="l">
              <a:spcBef>
                <a:spcPts val="0"/>
              </a:spcBef>
              <a:spcAft>
                <a:spcPts val="0"/>
              </a:spcAft>
              <a:buSzPts val="1800"/>
              <a:buChar char="●"/>
            </a:pPr>
            <a:r>
              <a:rPr lang="en"/>
              <a:t>The Kafka streamer passes the attacker sequence to the Flask server in JSON </a:t>
            </a:r>
            <a:r>
              <a:rPr lang="en"/>
              <a:t>format</a:t>
            </a:r>
            <a:r>
              <a:rPr lang="en"/>
              <a:t> using POST request.</a:t>
            </a:r>
            <a:endParaRPr/>
          </a:p>
          <a:p>
            <a:pPr indent="-342900" lvl="0" marL="457200" rtl="0" algn="l">
              <a:spcBef>
                <a:spcPts val="0"/>
              </a:spcBef>
              <a:spcAft>
                <a:spcPts val="0"/>
              </a:spcAft>
              <a:buSzPts val="1800"/>
              <a:buChar char="●"/>
            </a:pPr>
            <a:r>
              <a:rPr lang="en"/>
              <a:t>The Flask server runs machine learning models which are written in Python language </a:t>
            </a:r>
            <a:endParaRPr/>
          </a:p>
          <a:p>
            <a:pPr indent="-342900" lvl="0" marL="457200" rtl="0" algn="l">
              <a:spcBef>
                <a:spcPts val="0"/>
              </a:spcBef>
              <a:spcAft>
                <a:spcPts val="0"/>
              </a:spcAft>
              <a:buSzPts val="1800"/>
              <a:buChar char="●"/>
            </a:pPr>
            <a:r>
              <a:rPr lang="en"/>
              <a:t>The LSTM, Markov Chain and LSTM models are used for the prediction and analysis</a:t>
            </a:r>
            <a:endParaRPr/>
          </a:p>
          <a:p>
            <a:pPr indent="-342900" lvl="0" marL="457200" rtl="0" algn="l">
              <a:spcBef>
                <a:spcPts val="0"/>
              </a:spcBef>
              <a:spcAft>
                <a:spcPts val="0"/>
              </a:spcAft>
              <a:buSzPts val="1800"/>
              <a:buChar char="●"/>
            </a:pPr>
            <a:r>
              <a:rPr lang="en"/>
              <a:t>The predicted sequences are concatenated into an array and passed back to the Kafka System in JSON format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Dataflow of system</a:t>
            </a:r>
            <a:endParaRPr/>
          </a:p>
        </p:txBody>
      </p:sp>
      <p:sp>
        <p:nvSpPr>
          <p:cNvPr id="608" name="Google Shape;608;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4"/>
            </a:pPr>
            <a:r>
              <a:rPr lang="en"/>
              <a:t>MongoDB database:</a:t>
            </a:r>
            <a:endParaRPr/>
          </a:p>
          <a:p>
            <a:pPr indent="-342900" lvl="0" marL="457200" rtl="0" algn="l">
              <a:spcBef>
                <a:spcPts val="0"/>
              </a:spcBef>
              <a:spcAft>
                <a:spcPts val="0"/>
              </a:spcAft>
              <a:buSzPts val="1800"/>
              <a:buChar char="●"/>
            </a:pPr>
            <a:r>
              <a:rPr lang="en"/>
              <a:t>The MongoDB database is used to store the logs </a:t>
            </a:r>
            <a:endParaRPr/>
          </a:p>
          <a:p>
            <a:pPr indent="-342900" lvl="0" marL="457200" rtl="0" algn="l">
              <a:spcBef>
                <a:spcPts val="0"/>
              </a:spcBef>
              <a:spcAft>
                <a:spcPts val="0"/>
              </a:spcAft>
              <a:buSzPts val="1800"/>
              <a:buChar char="●"/>
            </a:pPr>
            <a:r>
              <a:rPr lang="en"/>
              <a:t>The dataset contains fields such as event_id, source_ip, destination_ip</a:t>
            </a:r>
            <a:endParaRPr/>
          </a:p>
          <a:p>
            <a:pPr indent="-342900" lvl="0" marL="457200" rtl="0" algn="l">
              <a:spcBef>
                <a:spcPts val="0"/>
              </a:spcBef>
              <a:spcAft>
                <a:spcPts val="0"/>
              </a:spcAft>
              <a:buSzPts val="1800"/>
              <a:buChar char="●"/>
            </a:pPr>
            <a:r>
              <a:rPr lang="en"/>
              <a:t>The logs can be used to retrain the model to improve the accuracy of the model</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100"/>
          <p:cNvSpPr txBox="1"/>
          <p:nvPr>
            <p:ph type="title"/>
          </p:nvPr>
        </p:nvSpPr>
        <p:spPr>
          <a:xfrm>
            <a:off x="258400" y="2061800"/>
            <a:ext cx="8520600" cy="7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User Interface</a:t>
            </a:r>
            <a:endParaRPr sz="3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Google Shape;618;p101"/>
          <p:cNvPicPr preferRelativeResize="0"/>
          <p:nvPr/>
        </p:nvPicPr>
        <p:blipFill rotWithShape="1">
          <a:blip r:embed="rId3">
            <a:alphaModFix/>
          </a:blip>
          <a:srcRect b="51999" l="0" r="0" t="0"/>
          <a:stretch/>
        </p:blipFill>
        <p:spPr>
          <a:xfrm>
            <a:off x="138975" y="85250"/>
            <a:ext cx="8173899" cy="4838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Google Shape;623;p102"/>
          <p:cNvPicPr preferRelativeResize="0"/>
          <p:nvPr/>
        </p:nvPicPr>
        <p:blipFill rotWithShape="1">
          <a:blip r:embed="rId3">
            <a:alphaModFix/>
          </a:blip>
          <a:srcRect b="16387" l="0" r="0" t="68517"/>
          <a:stretch/>
        </p:blipFill>
        <p:spPr>
          <a:xfrm>
            <a:off x="206125" y="396175"/>
            <a:ext cx="8858800" cy="43511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10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Arial"/>
                <a:ea typeface="Arial"/>
                <a:cs typeface="Arial"/>
                <a:sym typeface="Arial"/>
              </a:rPr>
              <a:t>Future Work</a:t>
            </a:r>
            <a:endParaRPr sz="2800">
              <a:solidFill>
                <a:srgbClr val="000000"/>
              </a:solidFill>
              <a:latin typeface="Arial"/>
              <a:ea typeface="Arial"/>
              <a:cs typeface="Arial"/>
              <a:sym typeface="Arial"/>
            </a:endParaRPr>
          </a:p>
        </p:txBody>
      </p:sp>
      <p:sp>
        <p:nvSpPr>
          <p:cNvPr id="629" name="Google Shape;629;p103"/>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0" name="Google Shape;630;p103"/>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Automated action</a:t>
            </a:r>
            <a:endParaRPr>
              <a:solidFill>
                <a:schemeClr val="lt1"/>
              </a:solidFill>
            </a:endParaRPr>
          </a:p>
        </p:txBody>
      </p:sp>
      <p:sp>
        <p:nvSpPr>
          <p:cNvPr id="631" name="Google Shape;631;p103"/>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Reinforcement learning</a:t>
            </a:r>
            <a:endParaRPr b="1" sz="1600"/>
          </a:p>
          <a:p>
            <a:pPr indent="0" lvl="0" marL="0" rtl="0" algn="l">
              <a:spcBef>
                <a:spcPts val="800"/>
              </a:spcBef>
              <a:spcAft>
                <a:spcPts val="800"/>
              </a:spcAft>
              <a:buNone/>
            </a:pPr>
            <a:r>
              <a:rPr lang="en" sz="1600"/>
              <a:t>Using RL, the agent can learn to take retaliatory actions to keep the hacker trapped in honeypot and generate more logs</a:t>
            </a:r>
            <a:endParaRPr sz="1600"/>
          </a:p>
        </p:txBody>
      </p:sp>
      <p:sp>
        <p:nvSpPr>
          <p:cNvPr id="632" name="Google Shape;632;p103"/>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3" name="Google Shape;633;p103"/>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Improving decision boundary </a:t>
            </a:r>
            <a:endParaRPr>
              <a:solidFill>
                <a:schemeClr val="lt1"/>
              </a:solidFill>
            </a:endParaRPr>
          </a:p>
        </p:txBody>
      </p:sp>
      <p:sp>
        <p:nvSpPr>
          <p:cNvPr id="634" name="Google Shape;634;p103"/>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General Adversarial networks</a:t>
            </a:r>
            <a:endParaRPr b="1" sz="1600"/>
          </a:p>
          <a:p>
            <a:pPr indent="0" lvl="0" marL="0" rtl="0" algn="l">
              <a:spcBef>
                <a:spcPts val="800"/>
              </a:spcBef>
              <a:spcAft>
                <a:spcPts val="0"/>
              </a:spcAft>
              <a:buNone/>
            </a:pPr>
            <a:r>
              <a:rPr lang="en" sz="1600"/>
              <a:t>Using General adversarial networks to deceive and hence improve the existing model</a:t>
            </a:r>
            <a:endParaRPr sz="1600"/>
          </a:p>
          <a:p>
            <a:pPr indent="0" lvl="0" marL="0" rtl="0" algn="l">
              <a:spcBef>
                <a:spcPts val="800"/>
              </a:spcBef>
              <a:spcAft>
                <a:spcPts val="800"/>
              </a:spcAft>
              <a:buNone/>
            </a:pPr>
            <a:r>
              <a:t/>
            </a:r>
            <a:endParaRPr sz="1600"/>
          </a:p>
        </p:txBody>
      </p:sp>
      <p:sp>
        <p:nvSpPr>
          <p:cNvPr id="635" name="Google Shape;635;p103"/>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6" name="Google Shape;636;p103"/>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Efficiency</a:t>
            </a:r>
            <a:endParaRPr>
              <a:solidFill>
                <a:schemeClr val="lt1"/>
              </a:solidFill>
            </a:endParaRPr>
          </a:p>
        </p:txBody>
      </p:sp>
      <p:sp>
        <p:nvSpPr>
          <p:cNvPr id="637" name="Google Shape;637;p103"/>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Cython</a:t>
            </a:r>
            <a:endParaRPr b="1" sz="1600"/>
          </a:p>
          <a:p>
            <a:pPr indent="0" lvl="0" marL="0" rtl="0" algn="l">
              <a:spcBef>
                <a:spcPts val="800"/>
              </a:spcBef>
              <a:spcAft>
                <a:spcPts val="0"/>
              </a:spcAft>
              <a:buNone/>
            </a:pPr>
            <a:r>
              <a:rPr lang="en" sz="1600"/>
              <a:t>Training on massive logs is not efficient and can be improved by porting to Cython from Python</a:t>
            </a:r>
            <a:endParaRPr sz="1600"/>
          </a:p>
          <a:p>
            <a:pPr indent="0" lvl="0" marL="0" rtl="0" algn="l">
              <a:spcBef>
                <a:spcPts val="800"/>
              </a:spcBef>
              <a:spcAft>
                <a:spcPts val="8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 Our Initial Approach</a:t>
            </a:r>
            <a:endParaRPr/>
          </a:p>
        </p:txBody>
      </p:sp>
      <p:pic>
        <p:nvPicPr>
          <p:cNvPr id="177" name="Google Shape;177;p32"/>
          <p:cNvPicPr preferRelativeResize="0"/>
          <p:nvPr/>
        </p:nvPicPr>
        <p:blipFill>
          <a:blip r:embed="rId3">
            <a:alphaModFix/>
          </a:blip>
          <a:stretch>
            <a:fillRect/>
          </a:stretch>
        </p:blipFill>
        <p:spPr>
          <a:xfrm>
            <a:off x="141250" y="812125"/>
            <a:ext cx="8851051" cy="41783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04"/>
          <p:cNvSpPr txBox="1"/>
          <p:nvPr>
            <p:ph type="title"/>
          </p:nvPr>
        </p:nvSpPr>
        <p:spPr>
          <a:xfrm>
            <a:off x="311700" y="2003400"/>
            <a:ext cx="84396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Thank you!</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 What is a Honeypot?</a:t>
            </a:r>
            <a:endParaRPr/>
          </a:p>
        </p:txBody>
      </p:sp>
      <p:sp>
        <p:nvSpPr>
          <p:cNvPr id="183" name="Google Shape;18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6C6C"/>
                </a:solidFill>
                <a:highlight>
                  <a:srgbClr val="FFFFFF"/>
                </a:highlight>
              </a:rPr>
              <a:t>A network-attached system set up as a decoy used -</a:t>
            </a:r>
            <a:endParaRPr>
              <a:solidFill>
                <a:srgbClr val="6C6C6C"/>
              </a:solidFill>
              <a:highlight>
                <a:srgbClr val="FFFFFF"/>
              </a:highlight>
            </a:endParaRPr>
          </a:p>
          <a:p>
            <a:pPr indent="-342900" lvl="0" marL="457200" rtl="0" algn="l">
              <a:spcBef>
                <a:spcPts val="1600"/>
              </a:spcBef>
              <a:spcAft>
                <a:spcPts val="0"/>
              </a:spcAft>
              <a:buClr>
                <a:srgbClr val="6C6C6C"/>
              </a:buClr>
              <a:buSzPts val="1800"/>
              <a:buChar char="●"/>
            </a:pPr>
            <a:r>
              <a:rPr lang="en">
                <a:solidFill>
                  <a:srgbClr val="6C6C6C"/>
                </a:solidFill>
                <a:highlight>
                  <a:srgbClr val="FFFFFF"/>
                </a:highlight>
              </a:rPr>
              <a:t>to lure cyber attackers</a:t>
            </a:r>
            <a:endParaRPr>
              <a:solidFill>
                <a:srgbClr val="6C6C6C"/>
              </a:solidFill>
              <a:highlight>
                <a:srgbClr val="FFFFFF"/>
              </a:highlight>
            </a:endParaRPr>
          </a:p>
          <a:p>
            <a:pPr indent="-342900" lvl="0" marL="457200" rtl="0" algn="l">
              <a:spcBef>
                <a:spcPts val="0"/>
              </a:spcBef>
              <a:spcAft>
                <a:spcPts val="0"/>
              </a:spcAft>
              <a:buClr>
                <a:srgbClr val="6C6C6C"/>
              </a:buClr>
              <a:buSzPts val="1800"/>
              <a:buChar char="●"/>
            </a:pPr>
            <a:r>
              <a:rPr lang="en">
                <a:solidFill>
                  <a:srgbClr val="6C6C6C"/>
                </a:solidFill>
                <a:highlight>
                  <a:srgbClr val="FFFFFF"/>
                </a:highlight>
              </a:rPr>
              <a:t>to detect, deflect or study hacking attempts in order to gain unauthorized access to information systems. </a:t>
            </a:r>
            <a:endParaRPr>
              <a:solidFill>
                <a:srgbClr val="6C6C6C"/>
              </a:solidFill>
              <a:highlight>
                <a:srgbClr val="FFFFFF"/>
              </a:highlight>
            </a:endParaRPr>
          </a:p>
          <a:p>
            <a:pPr indent="0" lvl="0" marL="0" rtl="0" algn="l">
              <a:spcBef>
                <a:spcPts val="0"/>
              </a:spcBef>
              <a:spcAft>
                <a:spcPts val="0"/>
              </a:spcAft>
              <a:buNone/>
            </a:pPr>
            <a:r>
              <a:t/>
            </a:r>
            <a:endParaRPr>
              <a:solidFill>
                <a:srgbClr val="6C6C6C"/>
              </a:solidFill>
              <a:highlight>
                <a:srgbClr val="FFFFFF"/>
              </a:highlight>
            </a:endParaRPr>
          </a:p>
          <a:p>
            <a:pPr indent="0" lvl="0" marL="0" rtl="0" algn="l">
              <a:spcBef>
                <a:spcPts val="0"/>
              </a:spcBef>
              <a:spcAft>
                <a:spcPts val="1600"/>
              </a:spcAft>
              <a:buNone/>
            </a:pPr>
            <a:r>
              <a:rPr lang="en">
                <a:solidFill>
                  <a:srgbClr val="6C6C6C"/>
                </a:solidFill>
                <a:highlight>
                  <a:srgbClr val="FFFFFF"/>
                </a:highlight>
              </a:rPr>
              <a:t>The function of a honeypot is to represent itself as a potential target for attackers -- usually a server or other high-value target -- and to gather information and notify defenders of any attempts to access the honeypot by unauthorized users.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